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51"/>
  </p:notesMasterIdLst>
  <p:sldIdLst>
    <p:sldId id="256" r:id="rId2"/>
    <p:sldId id="268" r:id="rId3"/>
    <p:sldId id="257" r:id="rId4"/>
    <p:sldId id="293" r:id="rId5"/>
    <p:sldId id="277" r:id="rId6"/>
    <p:sldId id="261" r:id="rId7"/>
    <p:sldId id="258" r:id="rId8"/>
    <p:sldId id="262" r:id="rId9"/>
    <p:sldId id="259" r:id="rId10"/>
    <p:sldId id="260" r:id="rId11"/>
    <p:sldId id="280" r:id="rId12"/>
    <p:sldId id="263" r:id="rId13"/>
    <p:sldId id="278" r:id="rId14"/>
    <p:sldId id="281" r:id="rId15"/>
    <p:sldId id="289" r:id="rId16"/>
    <p:sldId id="264" r:id="rId17"/>
    <p:sldId id="265" r:id="rId18"/>
    <p:sldId id="266" r:id="rId19"/>
    <p:sldId id="284" r:id="rId20"/>
    <p:sldId id="285" r:id="rId21"/>
    <p:sldId id="286" r:id="rId22"/>
    <p:sldId id="290" r:id="rId23"/>
    <p:sldId id="291" r:id="rId24"/>
    <p:sldId id="292" r:id="rId25"/>
    <p:sldId id="279" r:id="rId26"/>
    <p:sldId id="267" r:id="rId27"/>
    <p:sldId id="271" r:id="rId28"/>
    <p:sldId id="282" r:id="rId29"/>
    <p:sldId id="269" r:id="rId30"/>
    <p:sldId id="270" r:id="rId31"/>
    <p:sldId id="283" r:id="rId32"/>
    <p:sldId id="272" r:id="rId33"/>
    <p:sldId id="288" r:id="rId34"/>
    <p:sldId id="273" r:id="rId35"/>
    <p:sldId id="274" r:id="rId36"/>
    <p:sldId id="275" r:id="rId37"/>
    <p:sldId id="276" r:id="rId38"/>
    <p:sldId id="305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5173" autoAdjust="0"/>
  </p:normalViewPr>
  <p:slideViewPr>
    <p:cSldViewPr>
      <p:cViewPr varScale="1">
        <p:scale>
          <a:sx n="107" d="100"/>
          <a:sy n="107" d="100"/>
        </p:scale>
        <p:origin x="-165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F86F8-3A64-4F40-BC5E-6743F9D0F2C8}" type="datetimeFigureOut">
              <a:rPr lang="en-US" smtClean="0"/>
              <a:pPr/>
              <a:t>1/3/2014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88799-03E5-4AC9-A0CC-0E0A868B164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http://en.wikipedia.org/wiki/List_of_NP-complete_problems#Games_and_puzzles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http://en.wikipedia.org/wiki/List_of_NP-complete_problems#Games_and_puzzles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http://en.wikipedia.org/wiki/Game_complexity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http://en.wikipedia.org/wiki/Game_complexity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http://en.wikipedia.org/wiki/Game_complexity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http://en.wikipedia.org/wiki/Game_complexity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88799-03E5-4AC9-A0CC-0E0A868B1647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752725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191000"/>
            <a:ext cx="6858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1321B39-DEF4-43A7-A191-80F6747F4C16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5146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4114800"/>
            <a:ext cx="73152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5146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4114800"/>
            <a:ext cx="2286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A2004-2177-453D-B882-BBD26A87CEA7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F3A8B-7085-4615-944F-D9F0A66073F2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 smtClean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05130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4700" y="1371600"/>
            <a:ext cx="40513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4700" y="4076700"/>
            <a:ext cx="4051300" cy="2552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Times New Roman" pitchFamily="18" charset="0"/>
              </a:defRPr>
            </a:lvl1pPr>
            <a:lvl2pPr>
              <a:defRPr baseline="0">
                <a:latin typeface="Times New Roman" pitchFamily="18" charset="0"/>
              </a:defRPr>
            </a:lvl2pPr>
            <a:lvl3pPr>
              <a:defRPr baseline="0">
                <a:latin typeface="Times New Roman" pitchFamily="18" charset="0"/>
              </a:defRPr>
            </a:lvl3pPr>
            <a:lvl4pPr>
              <a:defRPr baseline="0">
                <a:latin typeface="Times New Roman" pitchFamily="18" charset="0"/>
              </a:defRPr>
            </a:lvl4pPr>
            <a:lvl5pPr>
              <a:defRPr baseline="0">
                <a:latin typeface="Times New Roman" pitchFamily="18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9D239-AF91-4A32-8031-037A30E43938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8A807ED4-06C7-449F-B4FB-6ACABBA6C492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81FAC-55F0-4F90-B2CA-09F7288D44A4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7175-EAE2-4A11-90B6-F6282BAA51F6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4D76D7-434E-44E7-82B1-4A92725E1E1B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50C34-17F6-41BF-AB07-5A38BE2B16A9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9056E-9B12-4106-9B08-1B2029D8C1CC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70753-B996-4210-B517-7D0CC37CE3A9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8CE223A-C27F-48EC-AE3B-A3EFA666BBF8}" type="datetime1">
              <a:rPr lang="en-US" smtClean="0"/>
              <a:pPr/>
              <a:t>1/3/2014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95F20671-DCA3-43C9-AC89-9D73AD5B2D9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gif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PSPACE and beyond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Aaron Bloomfield</a:t>
            </a:r>
          </a:p>
          <a:p>
            <a:r>
              <a:rPr lang="en-US" dirty="0" smtClean="0"/>
              <a:t>CS 4102</a:t>
            </a:r>
          </a:p>
          <a:p>
            <a:r>
              <a:rPr lang="en-US" dirty="0" smtClean="0"/>
              <a:t>Spring 2011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NPSPACE = PSPACE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Adding non-determinism to the TM does not take up any more space</a:t>
            </a:r>
          </a:p>
          <a:p>
            <a:pPr lvl="1"/>
            <a:r>
              <a:rPr lang="en-US" dirty="0" smtClean="0"/>
              <a:t>Even though it may take up more time</a:t>
            </a:r>
          </a:p>
          <a:p>
            <a:r>
              <a:rPr lang="en-US" dirty="0" smtClean="0"/>
              <a:t>We can simulate a NTM on a DTM without needing more than a polynomial increase in space</a:t>
            </a:r>
          </a:p>
          <a:p>
            <a:pPr lvl="1"/>
            <a:r>
              <a:rPr lang="en-US" dirty="0" smtClean="0"/>
              <a:t>Even though there is a (potentially) exponential increase in the number of states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PSPACE-complete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PSPACE-complete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we are interested in is the set of problems that are in PSPACE, but are not believed to be in NP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410200" y="2790822"/>
            <a:ext cx="2514600" cy="228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643563" y="3138489"/>
            <a:ext cx="2038348" cy="1676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2" cstate="print">
            <a:clrChange>
              <a:clrFrom>
                <a:srgbClr val="000000">
                  <a:alpha val="35686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21430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PSPACE-complete vs. NP-complete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PSPACE-complete problems take exponential time to </a:t>
            </a:r>
            <a:r>
              <a:rPr lang="en-US" i="1" dirty="0" smtClean="0"/>
              <a:t>deterministically</a:t>
            </a:r>
            <a:r>
              <a:rPr lang="en-US" dirty="0" smtClean="0"/>
              <a:t> compute the result</a:t>
            </a:r>
          </a:p>
          <a:p>
            <a:pPr lvl="1"/>
            <a:r>
              <a:rPr lang="en-US" dirty="0" smtClean="0"/>
              <a:t>Just like NP-complete problems</a:t>
            </a:r>
          </a:p>
          <a:p>
            <a:pPr lvl="1"/>
            <a:r>
              <a:rPr lang="en-US" dirty="0" smtClean="0"/>
              <a:t>Either the decision or functional problem versions</a:t>
            </a:r>
          </a:p>
          <a:p>
            <a:r>
              <a:rPr lang="en-US" dirty="0" smtClean="0"/>
              <a:t>But PSPACE-complete problems also take exponential time to deterministically </a:t>
            </a:r>
            <a:r>
              <a:rPr lang="en-US" i="1" dirty="0" smtClean="0"/>
              <a:t>verify</a:t>
            </a:r>
            <a:r>
              <a:rPr lang="en-US" dirty="0" smtClean="0"/>
              <a:t> the result</a:t>
            </a:r>
          </a:p>
          <a:p>
            <a:pPr lvl="1"/>
            <a:r>
              <a:rPr lang="en-US" dirty="0" smtClean="0"/>
              <a:t>NP-complete can verify a solution in polynomial time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Competitive facility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Competitive facility location</a:t>
            </a:r>
          </a:p>
          <a:p>
            <a:pPr lvl="1"/>
            <a:r>
              <a:rPr lang="en-US" dirty="0" smtClean="0"/>
              <a:t>Consider a graph G, where two ‘players’ choose nodes in alternating order.  No two nodes can be chosen (by either side) if a connecting node is already chosen.  Choose the winning strategy for your player.</a:t>
            </a:r>
          </a:p>
        </p:txBody>
      </p:sp>
      <p:pic>
        <p:nvPicPr>
          <p:cNvPr id="4" name="Picture 2" descr="C:\WINDOWS\Desktop\Oh_type\kleinberg_GIF_01to10\kleinberg_01F07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 b="37527"/>
          <a:stretch>
            <a:fillRect/>
          </a:stretch>
        </p:blipFill>
        <p:spPr bwMode="auto">
          <a:xfrm>
            <a:off x="838200" y="4876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Competitive facility location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determine the solution, you need to consider all possible game paths</a:t>
            </a:r>
          </a:p>
          <a:p>
            <a:pPr lvl="1"/>
            <a:r>
              <a:rPr lang="en-US" dirty="0" smtClean="0"/>
              <a:t>i.e., enumerate the game paths in the game tree</a:t>
            </a:r>
          </a:p>
          <a:p>
            <a:r>
              <a:rPr lang="en-US" dirty="0" smtClean="0"/>
              <a:t>Given a solution, to see if it is the </a:t>
            </a:r>
            <a:r>
              <a:rPr lang="en-US" i="1" dirty="0" smtClean="0"/>
              <a:t>best </a:t>
            </a:r>
            <a:r>
              <a:rPr lang="en-US" dirty="0" smtClean="0"/>
              <a:t>solution, you have to do the same thing</a:t>
            </a:r>
          </a:p>
          <a:p>
            <a:pPr lvl="1"/>
            <a:r>
              <a:rPr lang="en-US" dirty="0" smtClean="0"/>
              <a:t>i.e., consider all possible game paths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Planning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Given a scrambled 15-puzzle, how to you solve it?</a:t>
            </a:r>
          </a:p>
          <a:p>
            <a:r>
              <a:rPr lang="en-US" dirty="0" smtClean="0"/>
              <a:t>Given a solution, you can easily verify that it solves the puzzle</a:t>
            </a:r>
          </a:p>
          <a:p>
            <a:r>
              <a:rPr lang="en-US" dirty="0" smtClean="0"/>
              <a:t>But to determine if it’s the </a:t>
            </a:r>
            <a:r>
              <a:rPr lang="en-US" i="1" dirty="0" smtClean="0"/>
              <a:t>quickest</a:t>
            </a:r>
            <a:r>
              <a:rPr lang="en-US" dirty="0" smtClean="0"/>
              <a:t> solution, it takes exponential time</a:t>
            </a:r>
          </a:p>
          <a:p>
            <a:pPr lvl="1"/>
            <a:r>
              <a:rPr lang="en-US" dirty="0" smtClean="0"/>
              <a:t>You can use </a:t>
            </a:r>
            <a:r>
              <a:rPr lang="en-US" dirty="0" err="1" smtClean="0"/>
              <a:t>Dijkstra’s</a:t>
            </a:r>
            <a:r>
              <a:rPr lang="en-US" dirty="0" smtClean="0"/>
              <a:t> shortest path, but the graph size is exponential</a:t>
            </a:r>
            <a:endParaRPr lang="en-US" dirty="0"/>
          </a:p>
        </p:txBody>
      </p:sp>
      <p:pic>
        <p:nvPicPr>
          <p:cNvPr id="9" name="Content Placeholder 8" descr="500px-15-puzzle.svg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632325" y="1663700"/>
            <a:ext cx="4041775" cy="404177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QSAT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variant of SAT, but using quantifiers</a:t>
            </a:r>
          </a:p>
          <a:p>
            <a:r>
              <a:rPr lang="en-US" dirty="0" smtClean="0"/>
              <a:t>The original SAT problem:</a:t>
            </a:r>
          </a:p>
          <a:p>
            <a:pPr lvl="1"/>
            <a:r>
              <a:rPr lang="en-US" dirty="0" smtClean="0">
                <a:sym typeface="Symbol"/>
              </a:rPr>
              <a:t>x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x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 … x</a:t>
            </a:r>
            <a:r>
              <a:rPr lang="en-US" baseline="-25000" dirty="0" smtClean="0">
                <a:sym typeface="Symbol"/>
              </a:rPr>
              <a:t>n-1</a:t>
            </a:r>
            <a:r>
              <a:rPr lang="en-US" dirty="0" smtClean="0">
                <a:sym typeface="Symbol"/>
              </a:rPr>
              <a:t> </a:t>
            </a:r>
            <a:r>
              <a:rPr lang="en-US" dirty="0" err="1" smtClean="0">
                <a:sym typeface="Symbol"/>
              </a:rPr>
              <a:t>x</a:t>
            </a:r>
            <a:r>
              <a:rPr lang="en-US" baseline="-25000" dirty="0" err="1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  (x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 …, </a:t>
            </a:r>
            <a:r>
              <a:rPr lang="en-US" dirty="0" err="1" smtClean="0">
                <a:sym typeface="Symbol"/>
              </a:rPr>
              <a:t>x</a:t>
            </a:r>
            <a:r>
              <a:rPr lang="en-US" baseline="-25000" dirty="0" err="1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)?</a:t>
            </a:r>
          </a:p>
          <a:p>
            <a:pPr algn="l"/>
            <a:r>
              <a:rPr lang="en-US" dirty="0" smtClean="0"/>
              <a:t>Given a SAT formula: </a:t>
            </a:r>
            <a:r>
              <a:rPr lang="en-US" dirty="0" smtClean="0">
                <a:sym typeface="Symbol"/>
              </a:rPr>
              <a:t>(x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,x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 = 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)(x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)(x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)(x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x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</a:t>
            </a:r>
            <a:endParaRPr lang="en-US" dirty="0" smtClean="0"/>
          </a:p>
          <a:p>
            <a:pPr lvl="1"/>
            <a:r>
              <a:rPr lang="en-US" dirty="0" smtClean="0"/>
              <a:t>We ask: </a:t>
            </a:r>
            <a:r>
              <a:rPr lang="en-US" dirty="0" smtClean="0">
                <a:sym typeface="Symbol"/>
              </a:rPr>
              <a:t>x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x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x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(x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,x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)?</a:t>
            </a:r>
          </a:p>
          <a:p>
            <a:r>
              <a:rPr lang="en-US" dirty="0" smtClean="0">
                <a:sym typeface="Symbol"/>
              </a:rPr>
              <a:t>We can see there is: we set 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so that for both choices of 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, there is a value for 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such that  is satisfied</a:t>
            </a:r>
          </a:p>
          <a:p>
            <a:pPr lvl="1"/>
            <a:r>
              <a:rPr lang="en-US" dirty="0" smtClean="0">
                <a:sym typeface="Symbol"/>
              </a:rPr>
              <a:t>Specifically, we set x</a:t>
            </a:r>
            <a:r>
              <a:rPr lang="en-US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 to 1; if 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is 1, we set 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to 0; if x</a:t>
            </a:r>
            <a:r>
              <a:rPr lang="en-US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 is 0, we set x</a:t>
            </a:r>
            <a:r>
              <a:rPr lang="en-US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 to 1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QSAT solver, part 1 (for </a:t>
            </a:r>
            <a:r>
              <a:rPr lang="en-US" smtClean="0">
                <a:sym typeface="Symbol"/>
              </a:rPr>
              <a:t>)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the first quantifier is </a:t>
            </a:r>
            <a:r>
              <a:rPr lang="en-US" dirty="0" smtClean="0">
                <a:sym typeface="Symbol"/>
              </a:rPr>
              <a:t>x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, then</a:t>
            </a:r>
          </a:p>
          <a:p>
            <a:pPr lvl="1"/>
            <a:r>
              <a:rPr lang="en-US" dirty="0" smtClean="0">
                <a:sym typeface="Symbol"/>
              </a:rPr>
              <a:t>Set 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=0, and recursively evaluate the rest of the expression</a:t>
            </a:r>
          </a:p>
          <a:p>
            <a:pPr lvl="2"/>
            <a:r>
              <a:rPr lang="en-US" dirty="0" smtClean="0">
                <a:sym typeface="Symbol"/>
              </a:rPr>
              <a:t>Save the result, and delete all other intermediate work</a:t>
            </a:r>
          </a:p>
          <a:p>
            <a:pPr lvl="1"/>
            <a:r>
              <a:rPr lang="en-US" dirty="0" smtClean="0">
                <a:sym typeface="Symbol"/>
              </a:rPr>
              <a:t>Set 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=1, and recursively evaluate the rest of the expression</a:t>
            </a:r>
          </a:p>
          <a:p>
            <a:pPr lvl="2"/>
            <a:r>
              <a:rPr lang="en-US" dirty="0" smtClean="0">
                <a:sym typeface="Symbol"/>
              </a:rPr>
              <a:t>Save the result, and delete all other intermediate work</a:t>
            </a:r>
          </a:p>
          <a:p>
            <a:pPr lvl="1"/>
            <a:r>
              <a:rPr lang="en-US" dirty="0" smtClean="0"/>
              <a:t>If either outcome yielded a 1, then return 1</a:t>
            </a:r>
          </a:p>
          <a:p>
            <a:pPr lvl="2"/>
            <a:r>
              <a:rPr lang="en-US" dirty="0" smtClean="0"/>
              <a:t>Else return 0</a:t>
            </a:r>
          </a:p>
          <a:p>
            <a:r>
              <a:rPr lang="en-US" dirty="0" err="1" smtClean="0"/>
              <a:t>Endif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QSAT solver, part 2 (for </a:t>
            </a:r>
            <a:r>
              <a:rPr lang="en-US" smtClean="0">
                <a:sym typeface="Symbol"/>
              </a:rPr>
              <a:t>)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the first quantifier is </a:t>
            </a:r>
            <a:r>
              <a:rPr lang="en-US" dirty="0" smtClean="0">
                <a:solidFill>
                  <a:srgbClr val="FF0000"/>
                </a:solidFill>
                <a:sym typeface="Symbol"/>
              </a:rPr>
              <a:t></a:t>
            </a:r>
            <a:r>
              <a:rPr lang="en-US" dirty="0" smtClean="0">
                <a:sym typeface="Symbol"/>
              </a:rPr>
              <a:t>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, then</a:t>
            </a:r>
          </a:p>
          <a:p>
            <a:pPr lvl="1"/>
            <a:r>
              <a:rPr lang="en-US" dirty="0" smtClean="0">
                <a:sym typeface="Symbol"/>
              </a:rPr>
              <a:t>Set 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=0, and recursively evaluate the rest of the expression</a:t>
            </a:r>
          </a:p>
          <a:p>
            <a:pPr lvl="2"/>
            <a:r>
              <a:rPr lang="en-US" dirty="0" smtClean="0">
                <a:sym typeface="Symbol"/>
              </a:rPr>
              <a:t>Save the result, and delete all other intermediate work</a:t>
            </a:r>
          </a:p>
          <a:p>
            <a:pPr lvl="1"/>
            <a:r>
              <a:rPr lang="en-US" dirty="0" smtClean="0">
                <a:sym typeface="Symbol"/>
              </a:rPr>
              <a:t>Set x</a:t>
            </a:r>
            <a:r>
              <a:rPr lang="en-US" baseline="-25000" dirty="0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=1, and recursively evaluate the rest of the expression</a:t>
            </a:r>
          </a:p>
          <a:p>
            <a:pPr lvl="2"/>
            <a:r>
              <a:rPr lang="en-US" dirty="0" smtClean="0">
                <a:sym typeface="Symbol"/>
              </a:rPr>
              <a:t>Save the result, and delete all other intermediate work</a:t>
            </a:r>
          </a:p>
          <a:p>
            <a:pPr lvl="1"/>
            <a:r>
              <a:rPr lang="en-US" dirty="0" smtClean="0"/>
              <a:t>If </a:t>
            </a:r>
            <a:r>
              <a:rPr lang="en-US" dirty="0" smtClean="0">
                <a:solidFill>
                  <a:srgbClr val="FF0000"/>
                </a:solidFill>
              </a:rPr>
              <a:t>both outcomes</a:t>
            </a:r>
            <a:r>
              <a:rPr lang="en-US" dirty="0" smtClean="0"/>
              <a:t> yielded a 1, then return 1</a:t>
            </a:r>
          </a:p>
          <a:p>
            <a:pPr lvl="2"/>
            <a:r>
              <a:rPr lang="en-US" dirty="0" smtClean="0"/>
              <a:t>Else return 0</a:t>
            </a:r>
          </a:p>
          <a:p>
            <a:r>
              <a:rPr lang="en-US" dirty="0" err="1" smtClean="0"/>
              <a:t>Endif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Each recursive call takes p(n) time</a:t>
            </a:r>
          </a:p>
          <a:p>
            <a:r>
              <a:rPr lang="en-US" dirty="0" smtClean="0"/>
              <a:t>Each of the n steps (one for each x</a:t>
            </a:r>
            <a:r>
              <a:rPr lang="en-US" baseline="-25000" dirty="0" smtClean="0"/>
              <a:t>i</a:t>
            </a:r>
            <a:r>
              <a:rPr lang="en-US" dirty="0" smtClean="0"/>
              <a:t>) will yield two recursive calls, for a total of 2</a:t>
            </a:r>
            <a:r>
              <a:rPr lang="en-US" baseline="30000" dirty="0" smtClean="0"/>
              <a:t>n</a:t>
            </a:r>
            <a:r>
              <a:rPr lang="en-US" dirty="0" smtClean="0"/>
              <a:t> invocations</a:t>
            </a:r>
          </a:p>
          <a:p>
            <a:r>
              <a:rPr lang="en-US" dirty="0" smtClean="0"/>
              <a:t>Total time is p(n)</a:t>
            </a:r>
            <a:r>
              <a:rPr lang="en-US" dirty="0" smtClean="0">
                <a:sym typeface="Symbol"/>
              </a:rPr>
              <a:t>2</a:t>
            </a:r>
            <a:r>
              <a:rPr lang="en-US" baseline="30000" dirty="0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 usage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recursive calls for x</a:t>
            </a:r>
            <a:r>
              <a:rPr lang="en-US" baseline="-25000" dirty="0" smtClean="0"/>
              <a:t>i</a:t>
            </a:r>
            <a:r>
              <a:rPr lang="en-US" dirty="0" smtClean="0"/>
              <a:t>=0 and x</a:t>
            </a:r>
            <a:r>
              <a:rPr lang="en-US" baseline="-25000" dirty="0" smtClean="0"/>
              <a:t>i</a:t>
            </a:r>
            <a:r>
              <a:rPr lang="en-US" dirty="0" smtClean="0"/>
              <a:t>=1 use the same space (which we’ll claim is p(n))</a:t>
            </a:r>
          </a:p>
          <a:p>
            <a:pPr lvl="1"/>
            <a:r>
              <a:rPr lang="en-US" dirty="0" smtClean="0"/>
              <a:t>So the space needed is p(n) plus the recursive call</a:t>
            </a:r>
          </a:p>
          <a:p>
            <a:r>
              <a:rPr lang="en-US" dirty="0" smtClean="0"/>
              <a:t>Recurrence relation:</a:t>
            </a:r>
            <a:r>
              <a:rPr lang="en-US" dirty="0" smtClean="0">
                <a:sym typeface="Symbol"/>
              </a:rPr>
              <a:t> </a:t>
            </a:r>
          </a:p>
          <a:p>
            <a:pPr lvl="1"/>
            <a:r>
              <a:rPr lang="en-US" dirty="0" smtClean="0"/>
              <a:t>S(n) = S(n-1) + p(n)</a:t>
            </a:r>
          </a:p>
          <a:p>
            <a:pPr lvl="1"/>
            <a:r>
              <a:rPr lang="en-US" dirty="0" smtClean="0"/>
              <a:t>S(n) = </a:t>
            </a:r>
            <a:r>
              <a:rPr lang="en-US" dirty="0" err="1" smtClean="0"/>
              <a:t>n</a:t>
            </a:r>
            <a:r>
              <a:rPr lang="en-US" dirty="0" err="1" smtClean="0">
                <a:sym typeface="Symbol"/>
              </a:rPr>
              <a:t>p</a:t>
            </a:r>
            <a:r>
              <a:rPr lang="en-US" dirty="0" smtClean="0">
                <a:sym typeface="Symbol"/>
              </a:rPr>
              <a:t>(n)</a:t>
            </a:r>
          </a:p>
          <a:p>
            <a:pPr lvl="2"/>
            <a:r>
              <a:rPr lang="en-US" dirty="0" smtClean="0">
                <a:sym typeface="Symbol"/>
              </a:rPr>
              <a:t>Which is polynomial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Competitive facility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It reduces quite easily to/from QSAT!</a:t>
            </a:r>
          </a:p>
        </p:txBody>
      </p:sp>
      <p:pic>
        <p:nvPicPr>
          <p:cNvPr id="4" name="Picture 2" descr="C:\WINDOWS\Desktop\Oh_type\kleinberg_GIF_01to10\kleinberg_01F07.gif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 cstate="print"/>
          <a:srcRect b="37527"/>
          <a:stretch>
            <a:fillRect/>
          </a:stretch>
        </p:blipFill>
        <p:spPr bwMode="auto">
          <a:xfrm>
            <a:off x="838200" y="4876800"/>
            <a:ext cx="7772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Tic-tac-toe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PSPACE-complete</a:t>
            </a:r>
          </a:p>
          <a:p>
            <a:r>
              <a:rPr lang="en-US" dirty="0" smtClean="0"/>
              <a:t>A simple upper bound on the number of boards is 3</a:t>
            </a:r>
            <a:r>
              <a:rPr lang="en-US" baseline="30000" dirty="0" smtClean="0"/>
              <a:t>9</a:t>
            </a:r>
            <a:r>
              <a:rPr lang="en-US" dirty="0" smtClean="0"/>
              <a:t> = 19,683 (each cell can have an X, an O, or be blank)</a:t>
            </a:r>
          </a:p>
          <a:p>
            <a:pPr lvl="1"/>
            <a:r>
              <a:rPr lang="en-US" dirty="0" smtClean="0"/>
              <a:t>A better estimate (only legal boards, ignoring rotations) is 765</a:t>
            </a:r>
          </a:p>
          <a:p>
            <a:r>
              <a:rPr lang="en-US" dirty="0" smtClean="0"/>
              <a:t>The game tree size is O(n!) = 9! = 362,880</a:t>
            </a:r>
          </a:p>
          <a:p>
            <a:pPr lvl="1"/>
            <a:r>
              <a:rPr lang="en-US" dirty="0" smtClean="0"/>
              <a:t>A more reasonable estimate (only legal boards, ignoring rotations) is 26,830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m,n,k</a:t>
            </a:r>
            <a:r>
              <a:rPr lang="en-US" dirty="0" smtClean="0"/>
              <a:t>-game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dirty="0" err="1" smtClean="0"/>
              <a:t>m,n,k</a:t>
            </a:r>
            <a:r>
              <a:rPr lang="en-US" dirty="0" smtClean="0"/>
              <a:t>-game has a </a:t>
            </a:r>
            <a:r>
              <a:rPr lang="en-US" dirty="0" err="1" smtClean="0"/>
              <a:t>m</a:t>
            </a:r>
            <a:r>
              <a:rPr lang="en-US" dirty="0" err="1" smtClean="0">
                <a:sym typeface="Symbol"/>
              </a:rPr>
              <a:t></a:t>
            </a:r>
            <a:r>
              <a:rPr lang="en-US" dirty="0" err="1" smtClean="0"/>
              <a:t>n</a:t>
            </a:r>
            <a:r>
              <a:rPr lang="en-US" dirty="0" smtClean="0"/>
              <a:t> board, alternating players, and the first one to get k in a row wins</a:t>
            </a:r>
          </a:p>
          <a:p>
            <a:pPr lvl="1"/>
            <a:r>
              <a:rPr lang="en-US" dirty="0" smtClean="0"/>
              <a:t>Tic-tac-toe is a 3,3,3-game</a:t>
            </a:r>
          </a:p>
          <a:p>
            <a:r>
              <a:rPr lang="en-US" dirty="0" smtClean="0"/>
              <a:t>The entire game tree only needs </a:t>
            </a:r>
            <a:r>
              <a:rPr lang="en-US" dirty="0" err="1" smtClean="0"/>
              <a:t>m</a:t>
            </a:r>
            <a:r>
              <a:rPr lang="en-US" dirty="0" err="1" smtClean="0">
                <a:sym typeface="Symbol"/>
              </a:rPr>
              <a:t></a:t>
            </a:r>
            <a:r>
              <a:rPr lang="en-US" dirty="0" err="1" smtClean="0"/>
              <a:t>n</a:t>
            </a:r>
            <a:r>
              <a:rPr lang="en-US" dirty="0" smtClean="0"/>
              <a:t> space</a:t>
            </a:r>
          </a:p>
          <a:p>
            <a:pPr lvl="1"/>
            <a:r>
              <a:rPr lang="en-US" dirty="0" smtClean="0"/>
              <a:t>As we recursively look through the game tree, we use the same board</a:t>
            </a:r>
          </a:p>
          <a:p>
            <a:r>
              <a:rPr lang="en-US" dirty="0" smtClean="0"/>
              <a:t>This puts it in PSPACE</a:t>
            </a:r>
          </a:p>
          <a:p>
            <a:r>
              <a:rPr lang="en-US" dirty="0" smtClean="0"/>
              <a:t>With more work, it can be shown to be PSPACE-complete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EXPTIME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EXPTIME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set of all problems that are solvable in 2</a:t>
            </a:r>
            <a:r>
              <a:rPr lang="en-US" baseline="30000" dirty="0" smtClean="0"/>
              <a:t>p(n) </a:t>
            </a:r>
            <a:r>
              <a:rPr lang="en-US" dirty="0" smtClean="0"/>
              <a:t>time by a DTM</a:t>
            </a:r>
          </a:p>
          <a:p>
            <a:pPr lvl="1"/>
            <a:r>
              <a:rPr lang="en-US" dirty="0" smtClean="0"/>
              <a:t>NEXPTIME is the set of all problems solvable in 2</a:t>
            </a:r>
            <a:r>
              <a:rPr lang="en-US" baseline="30000" dirty="0" smtClean="0"/>
              <a:t>p(n)</a:t>
            </a:r>
            <a:r>
              <a:rPr lang="en-US" dirty="0" smtClean="0"/>
              <a:t> time by a NTM</a:t>
            </a:r>
          </a:p>
          <a:p>
            <a:pPr lvl="1"/>
            <a:r>
              <a:rPr lang="en-US" dirty="0" smtClean="0"/>
              <a:t>Where p(n) is a polynomial function of n</a:t>
            </a:r>
          </a:p>
          <a:p>
            <a:r>
              <a:rPr lang="en-US" dirty="0" smtClean="0"/>
              <a:t>Superset (strict?) of P and NP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648200" y="2027076"/>
            <a:ext cx="4038600" cy="3672211"/>
            <a:chOff x="4648200" y="2027076"/>
            <a:chExt cx="4038600" cy="3672211"/>
          </a:xfrm>
        </p:grpSpPr>
        <p:sp>
          <p:nvSpPr>
            <p:cNvPr id="6" name="Oval 5"/>
            <p:cNvSpPr/>
            <p:nvPr/>
          </p:nvSpPr>
          <p:spPr>
            <a:xfrm>
              <a:off x="5016499" y="2438400"/>
              <a:ext cx="3310128" cy="2819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5410200" y="2790822"/>
              <a:ext cx="2514600" cy="228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Content Placeholder 3" descr="Complexity_subsets_pspace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000000">
                    <a:alpha val="2549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2027076"/>
              <a:ext cx="4038600" cy="3672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EXPTIME-complete 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Does a DTM always halt in </a:t>
            </a:r>
            <a:r>
              <a:rPr lang="en-US" i="1" dirty="0" smtClean="0"/>
              <a:t>k</a:t>
            </a:r>
            <a:r>
              <a:rPr lang="en-US" dirty="0" smtClean="0"/>
              <a:t> (or fewer) steps?</a:t>
            </a:r>
          </a:p>
          <a:p>
            <a:r>
              <a:rPr lang="en-US" dirty="0" smtClean="0"/>
              <a:t>Determining if the DTM halts at all is intractable (the Halting Problem)</a:t>
            </a:r>
          </a:p>
          <a:p>
            <a:r>
              <a:rPr lang="en-US" dirty="0" smtClean="0"/>
              <a:t>But we can tell if it halts in </a:t>
            </a:r>
            <a:r>
              <a:rPr lang="en-US" i="1" dirty="0" smtClean="0"/>
              <a:t>k </a:t>
            </a:r>
            <a:r>
              <a:rPr lang="en-US" dirty="0" smtClean="0"/>
              <a:t>steps by simulating all possible executions of the DTM through </a:t>
            </a:r>
            <a:r>
              <a:rPr lang="en-US" i="1" dirty="0" smtClean="0"/>
              <a:t>k</a:t>
            </a:r>
            <a:r>
              <a:rPr lang="en-US" dirty="0" smtClean="0"/>
              <a:t> steps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EXPTIME-complete vs. NP-complete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NP-complete problems can be solved on a DTM in p(n)</a:t>
            </a:r>
            <a:r>
              <a:rPr lang="en-US" dirty="0" smtClean="0">
                <a:sym typeface="Symbol"/>
              </a:rPr>
              <a:t>2</a:t>
            </a:r>
            <a:r>
              <a:rPr lang="en-US" baseline="30000" dirty="0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time</a:t>
            </a:r>
          </a:p>
          <a:p>
            <a:r>
              <a:rPr lang="en-US" dirty="0" smtClean="0">
                <a:sym typeface="Symbol"/>
              </a:rPr>
              <a:t>EXPTIME-complete problems can be solved on a DTM in p(n)2</a:t>
            </a:r>
            <a:r>
              <a:rPr lang="en-US" baseline="30000" dirty="0" smtClean="0">
                <a:sym typeface="Symbol"/>
              </a:rPr>
              <a:t>q(n)</a:t>
            </a:r>
            <a:r>
              <a:rPr lang="en-US" dirty="0" smtClean="0">
                <a:sym typeface="Symbol"/>
              </a:rPr>
              <a:t> time</a:t>
            </a:r>
          </a:p>
          <a:p>
            <a:pPr lvl="1"/>
            <a:r>
              <a:rPr lang="en-US" dirty="0" smtClean="0"/>
              <a:t>While p(n) is polynomial, q(n) may be exponential</a:t>
            </a:r>
          </a:p>
          <a:p>
            <a:pPr lvl="2"/>
            <a:r>
              <a:rPr lang="en-US" dirty="0" smtClean="0"/>
              <a:t>But can greater than n</a:t>
            </a:r>
          </a:p>
          <a:p>
            <a:pPr lvl="1"/>
            <a:r>
              <a:rPr lang="en-US" dirty="0" smtClean="0"/>
              <a:t>p(n)</a:t>
            </a:r>
            <a:r>
              <a:rPr lang="en-US" dirty="0" smtClean="0">
                <a:sym typeface="Symbol"/>
              </a:rPr>
              <a:t>2</a:t>
            </a:r>
            <a:r>
              <a:rPr lang="en-US" baseline="30000" dirty="0" smtClean="0">
                <a:sym typeface="Symbol"/>
              </a:rPr>
              <a:t>n^5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is a running time for a EXPTIME-complete problem; it’s outside a NP-complete problem</a:t>
            </a:r>
          </a:p>
          <a:p>
            <a:pPr lvl="2"/>
            <a:r>
              <a:rPr lang="en-US" dirty="0" smtClean="0">
                <a:sym typeface="Symbol"/>
              </a:rPr>
              <a:t>As an worst-case NP-complete algorithm can iterate through all possible solutions in 2</a:t>
            </a:r>
            <a:r>
              <a:rPr lang="en-US" baseline="30000" dirty="0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time, and verify each one in p(n) time, for a running time of p(n)2</a:t>
            </a:r>
            <a:r>
              <a:rPr lang="en-US" baseline="30000" dirty="0" smtClean="0">
                <a:sym typeface="Symbol"/>
              </a:rPr>
              <a:t>n</a:t>
            </a:r>
            <a:r>
              <a:rPr lang="en-US" dirty="0" smtClean="0">
                <a:sym typeface="Symbol"/>
              </a:rPr>
              <a:t> </a:t>
            </a:r>
            <a:endParaRPr lang="en-US" dirty="0" smtClean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EXPSPACE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classes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 descr="Complexity_subsets_pspa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83233" y="1600200"/>
            <a:ext cx="4977533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EXPSPACE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set of all problems solvable in 2</a:t>
            </a:r>
            <a:r>
              <a:rPr lang="en-US" baseline="30000" dirty="0" smtClean="0"/>
              <a:t>p(n)</a:t>
            </a:r>
            <a:r>
              <a:rPr lang="en-US" dirty="0" smtClean="0"/>
              <a:t> space</a:t>
            </a:r>
          </a:p>
          <a:p>
            <a:pPr lvl="1"/>
            <a:r>
              <a:rPr lang="en-US" dirty="0" smtClean="0"/>
              <a:t>Strict superset of PSPACE</a:t>
            </a:r>
          </a:p>
          <a:p>
            <a:pPr lvl="2"/>
            <a:r>
              <a:rPr lang="en-US" dirty="0" smtClean="0"/>
              <a:t>And thus of P and NP</a:t>
            </a:r>
          </a:p>
          <a:p>
            <a:pPr lvl="1"/>
            <a:r>
              <a:rPr lang="en-US" dirty="0" smtClean="0"/>
              <a:t>Believed to be a strict superset of EXPTIME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4648200" y="2027076"/>
            <a:ext cx="4038600" cy="3672211"/>
            <a:chOff x="4648200" y="2027076"/>
            <a:chExt cx="4038600" cy="3672211"/>
          </a:xfrm>
        </p:grpSpPr>
        <p:sp>
          <p:nvSpPr>
            <p:cNvPr id="8" name="Oval 7"/>
            <p:cNvSpPr/>
            <p:nvPr/>
          </p:nvSpPr>
          <p:spPr>
            <a:xfrm>
              <a:off x="4700584" y="2066926"/>
              <a:ext cx="3931920" cy="358140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5016499" y="2438400"/>
              <a:ext cx="3310128" cy="2819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Content Placeholder 3" descr="Complexity_subsets_pspace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000000">
                    <a:alpha val="13725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2027076"/>
              <a:ext cx="4038600" cy="3672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EXPSPACE-complete example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Recognizing whether two regular expressions represent different languages</a:t>
            </a:r>
          </a:p>
          <a:p>
            <a:pPr lvl="1"/>
            <a:r>
              <a:rPr lang="en-US" dirty="0" smtClean="0"/>
              <a:t>Where the operators are limited to four: union, concatenation, </a:t>
            </a:r>
            <a:r>
              <a:rPr lang="en-US" dirty="0" err="1" smtClean="0"/>
              <a:t>Kleene</a:t>
            </a:r>
            <a:r>
              <a:rPr lang="en-US" dirty="0" smtClean="0"/>
              <a:t> star, and squaring</a:t>
            </a:r>
          </a:p>
          <a:p>
            <a:pPr lvl="1"/>
            <a:r>
              <a:rPr lang="en-US" dirty="0" smtClean="0"/>
              <a:t>Without </a:t>
            </a:r>
            <a:r>
              <a:rPr lang="en-US" dirty="0" err="1" smtClean="0"/>
              <a:t>Kleene</a:t>
            </a:r>
            <a:r>
              <a:rPr lang="en-US" dirty="0" smtClean="0"/>
              <a:t> star, it becomes NEXPTIME-complete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Complexity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NP-complete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Battleship</a:t>
            </a:r>
          </a:p>
          <a:p>
            <a:r>
              <a:rPr lang="en-US" dirty="0" smtClean="0"/>
              <a:t>Master Mind</a:t>
            </a:r>
          </a:p>
          <a:p>
            <a:r>
              <a:rPr lang="en-US" dirty="0" smtClean="0"/>
              <a:t>Crossword construction</a:t>
            </a:r>
          </a:p>
          <a:p>
            <a:r>
              <a:rPr lang="en-US" dirty="0" smtClean="0"/>
              <a:t>FreeCell</a:t>
            </a:r>
          </a:p>
          <a:p>
            <a:r>
              <a:rPr lang="en-US" dirty="0" smtClean="0"/>
              <a:t>Sudoku</a:t>
            </a:r>
          </a:p>
          <a:p>
            <a:r>
              <a:rPr lang="en-US" dirty="0" smtClean="0"/>
              <a:t>Tetris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5643563" y="3138489"/>
            <a:ext cx="2038348" cy="167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900732" y="3509963"/>
            <a:ext cx="1527048" cy="1051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clrChange>
              <a:clrFrom>
                <a:srgbClr val="000000">
                  <a:alpha val="44706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21430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in PSPACE…</a:t>
            </a:r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but unknown if they are in a lower complexity class, or if they are PSPACE-complete</a:t>
            </a:r>
          </a:p>
          <a:p>
            <a:endParaRPr lang="en-US" dirty="0"/>
          </a:p>
          <a:p>
            <a:r>
              <a:rPr lang="en-US" dirty="0" err="1" smtClean="0"/>
              <a:t>Sim</a:t>
            </a:r>
            <a:endParaRPr lang="en-US" dirty="0" smtClean="0"/>
          </a:p>
          <a:p>
            <a:r>
              <a:rPr lang="en-US" dirty="0" err="1" smtClean="0"/>
              <a:t>Pentominoes</a:t>
            </a:r>
            <a:endParaRPr lang="en-US" dirty="0" smtClean="0"/>
          </a:p>
          <a:p>
            <a:r>
              <a:rPr lang="en-US" dirty="0" smtClean="0"/>
              <a:t>Connect Four</a:t>
            </a:r>
          </a:p>
          <a:p>
            <a:r>
              <a:rPr lang="en-US" dirty="0" err="1" smtClean="0"/>
              <a:t>Quoridor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5410200" y="2790822"/>
            <a:ext cx="2514600" cy="228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643563" y="3138489"/>
            <a:ext cx="2038348" cy="1676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clrChange>
              <a:clrFrom>
                <a:srgbClr val="000000">
                  <a:alpha val="35686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30666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PSPACE-complete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Tic-tac-toe</a:t>
            </a:r>
          </a:p>
          <a:p>
            <a:r>
              <a:rPr lang="en-US" dirty="0" err="1" smtClean="0"/>
              <a:t>Qubic</a:t>
            </a:r>
            <a:endParaRPr lang="en-US" dirty="0" smtClean="0"/>
          </a:p>
          <a:p>
            <a:r>
              <a:rPr lang="en-US" dirty="0" err="1" smtClean="0"/>
              <a:t>Reversi</a:t>
            </a:r>
            <a:endParaRPr lang="en-US" dirty="0" smtClean="0"/>
          </a:p>
          <a:p>
            <a:r>
              <a:rPr lang="en-US" dirty="0" smtClean="0"/>
              <a:t>Hex (11x11)</a:t>
            </a:r>
          </a:p>
          <a:p>
            <a:r>
              <a:rPr lang="en-US" dirty="0" err="1" smtClean="0"/>
              <a:t>Gomoku</a:t>
            </a:r>
            <a:endParaRPr lang="en-US" dirty="0" smtClean="0"/>
          </a:p>
          <a:p>
            <a:r>
              <a:rPr lang="en-US" dirty="0" smtClean="0"/>
              <a:t>Connect6</a:t>
            </a:r>
          </a:p>
          <a:p>
            <a:r>
              <a:rPr lang="en-US" dirty="0" smtClean="0"/>
              <a:t>Amazons (10x10)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410200" y="2790822"/>
            <a:ext cx="2514600" cy="2286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643563" y="3138489"/>
            <a:ext cx="2038348" cy="1676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clrChange>
              <a:clrFrom>
                <a:srgbClr val="000000">
                  <a:alpha val="35686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30666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in EXPTIME…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… but unknown if they are in a lower complexity class, or if they are EXPTIME-complete</a:t>
            </a:r>
          </a:p>
          <a:p>
            <a:endParaRPr lang="en-US" dirty="0"/>
          </a:p>
          <a:p>
            <a:r>
              <a:rPr lang="en-US" dirty="0" err="1" smtClean="0"/>
              <a:t>Fanorona</a:t>
            </a:r>
            <a:endParaRPr lang="en-US" dirty="0" smtClean="0"/>
          </a:p>
          <a:p>
            <a:r>
              <a:rPr lang="en-US" dirty="0" smtClean="0"/>
              <a:t>Nine Men’s Morris</a:t>
            </a:r>
          </a:p>
          <a:p>
            <a:r>
              <a:rPr lang="en-US" dirty="0" smtClean="0"/>
              <a:t>Lines of Action</a:t>
            </a:r>
          </a:p>
          <a:p>
            <a:r>
              <a:rPr lang="en-US" dirty="0" err="1" smtClean="0"/>
              <a:t>Arimaa</a:t>
            </a:r>
            <a:endParaRPr lang="en-US" dirty="0" smtClean="0"/>
          </a:p>
        </p:txBody>
      </p:sp>
      <p:grpSp>
        <p:nvGrpSpPr>
          <p:cNvPr id="7" name="Group 6"/>
          <p:cNvGrpSpPr/>
          <p:nvPr/>
        </p:nvGrpSpPr>
        <p:grpSpPr>
          <a:xfrm>
            <a:off x="4648200" y="2027076"/>
            <a:ext cx="4038600" cy="3672211"/>
            <a:chOff x="4648200" y="2027076"/>
            <a:chExt cx="4038600" cy="3672211"/>
          </a:xfrm>
        </p:grpSpPr>
        <p:sp>
          <p:nvSpPr>
            <p:cNvPr id="9" name="Oval 8"/>
            <p:cNvSpPr/>
            <p:nvPr/>
          </p:nvSpPr>
          <p:spPr>
            <a:xfrm>
              <a:off x="5016499" y="2438400"/>
              <a:ext cx="3310128" cy="2819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5410200" y="2790822"/>
              <a:ext cx="2514600" cy="228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Content Placeholder 3" descr="Complexity_subsets_pspace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2549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2027076"/>
              <a:ext cx="4038600" cy="36722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Known to be EXPTIME-complete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Checkers (both 8x8 &amp; 10x10)</a:t>
            </a:r>
          </a:p>
          <a:p>
            <a:r>
              <a:rPr lang="en-US" dirty="0" smtClean="0"/>
              <a:t>Chinese checkers (both 2 sets and 6 sets)</a:t>
            </a:r>
          </a:p>
          <a:p>
            <a:r>
              <a:rPr lang="en-US" dirty="0" smtClean="0"/>
              <a:t>Chess</a:t>
            </a:r>
          </a:p>
          <a:p>
            <a:r>
              <a:rPr lang="en-US" dirty="0" err="1" smtClean="0"/>
              <a:t>Shogi</a:t>
            </a:r>
            <a:endParaRPr lang="en-US" dirty="0" smtClean="0"/>
          </a:p>
          <a:p>
            <a:r>
              <a:rPr lang="en-US" dirty="0" smtClean="0"/>
              <a:t>Go (19x19)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648200" y="2027076"/>
            <a:ext cx="4038600" cy="3672211"/>
            <a:chOff x="4648200" y="2027076"/>
            <a:chExt cx="4038600" cy="3672211"/>
          </a:xfrm>
        </p:grpSpPr>
        <p:sp>
          <p:nvSpPr>
            <p:cNvPr id="16" name="Oval 15"/>
            <p:cNvSpPr/>
            <p:nvPr/>
          </p:nvSpPr>
          <p:spPr>
            <a:xfrm>
              <a:off x="5016499" y="2438400"/>
              <a:ext cx="3310128" cy="281940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410200" y="2790822"/>
              <a:ext cx="2514600" cy="2286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Content Placeholder 3" descr="Complexity_subsets_pspace.png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000000">
                    <a:alpha val="2549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48200" y="2027076"/>
              <a:ext cx="4038600" cy="367221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Zoo</a:t>
            </a:r>
            <a:br>
              <a:rPr lang="en-US" dirty="0" smtClean="0"/>
            </a:br>
            <a:r>
              <a:rPr lang="en-US" dirty="0" smtClean="0"/>
              <a:t>(courtesy of Gabe Robins)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540375" y="2006600"/>
            <a:ext cx="920750" cy="365125"/>
            <a:chOff x="5328" y="3888"/>
            <a:chExt cx="580" cy="230"/>
          </a:xfrm>
        </p:grpSpPr>
        <p:sp>
          <p:nvSpPr>
            <p:cNvPr id="318685" name="AutoShape 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6" name="AutoShape 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7" name="AutoShape 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8" name="AutoShape 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91" name="Rectangle 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2" name="Rectangle 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3" name="Rectangle 1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4" name="Rectangle 1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90" name="Rectangle 1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540375" y="2387600"/>
            <a:ext cx="920750" cy="365125"/>
            <a:chOff x="5328" y="3888"/>
            <a:chExt cx="580" cy="230"/>
          </a:xfrm>
        </p:grpSpPr>
        <p:sp>
          <p:nvSpPr>
            <p:cNvPr id="318675" name="AutoShape 14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6" name="AutoShape 15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7" name="AutoShape 16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8" name="AutoShape 17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81" name="Rectangle 19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2" name="Rectangle 20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3" name="Rectangle 21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4" name="Rectangle 22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80" name="Rectangle 23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128" name="Text Box 24"/>
          <p:cNvSpPr txBox="1">
            <a:spLocks noChangeArrowheads="1"/>
          </p:cNvSpPr>
          <p:nvPr/>
        </p:nvSpPr>
        <p:spPr bwMode="auto">
          <a:xfrm rot="-5400000">
            <a:off x="2260600" y="3646488"/>
            <a:ext cx="340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PSPACE-complete </a:t>
            </a:r>
            <a:r>
              <a:rPr lang="en-US" sz="2400" b="0">
                <a:solidFill>
                  <a:srgbClr val="33CC33"/>
                </a:solidFill>
              </a:rPr>
              <a:t>QBF</a:t>
            </a:r>
            <a:r>
              <a:rPr lang="en-US" sz="2400" b="0"/>
              <a:t> 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18469" name="Rectangle 2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sz="3800" b="0">
                <a:solidFill>
                  <a:schemeClr val="tx2"/>
                </a:solidFill>
              </a:rPr>
              <a:t>The Extended Chomsky Hierarchy Reloaded</a:t>
            </a:r>
          </a:p>
        </p:txBody>
      </p:sp>
      <p:sp>
        <p:nvSpPr>
          <p:cNvPr id="3375130" name="AutoShape 26"/>
          <p:cNvSpPr>
            <a:spLocks noChangeArrowheads="1"/>
          </p:cNvSpPr>
          <p:nvPr/>
        </p:nvSpPr>
        <p:spPr bwMode="auto">
          <a:xfrm>
            <a:off x="5735638" y="4770438"/>
            <a:ext cx="1717675" cy="3857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1" name="AutoShape 27"/>
          <p:cNvSpPr>
            <a:spLocks noChangeArrowheads="1"/>
          </p:cNvSpPr>
          <p:nvPr/>
        </p:nvSpPr>
        <p:spPr bwMode="auto">
          <a:xfrm>
            <a:off x="5648325" y="4330700"/>
            <a:ext cx="1881188" cy="9017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2" name="AutoShape 28"/>
          <p:cNvSpPr>
            <a:spLocks noChangeArrowheads="1"/>
          </p:cNvSpPr>
          <p:nvPr/>
        </p:nvSpPr>
        <p:spPr bwMode="auto">
          <a:xfrm>
            <a:off x="5559425" y="3937000"/>
            <a:ext cx="2046288" cy="1371600"/>
          </a:xfrm>
          <a:prstGeom prst="roundRect">
            <a:avLst>
              <a:gd name="adj" fmla="val 9144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3" name="AutoShape 29"/>
          <p:cNvSpPr>
            <a:spLocks noChangeArrowheads="1"/>
          </p:cNvSpPr>
          <p:nvPr/>
        </p:nvSpPr>
        <p:spPr bwMode="auto">
          <a:xfrm>
            <a:off x="5006975" y="3540125"/>
            <a:ext cx="2674938" cy="1844675"/>
          </a:xfrm>
          <a:prstGeom prst="roundRect">
            <a:avLst>
              <a:gd name="adj" fmla="val 852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4" name="Text Box 30"/>
          <p:cNvSpPr txBox="1">
            <a:spLocks noChangeArrowheads="1"/>
          </p:cNvSpPr>
          <p:nvPr/>
        </p:nvSpPr>
        <p:spPr bwMode="auto">
          <a:xfrm>
            <a:off x="4981575" y="3411538"/>
            <a:ext cx="358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Context-free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ww</a:t>
            </a:r>
            <a:r>
              <a:rPr lang="en-US" sz="2800" b="0" baseline="30000">
                <a:solidFill>
                  <a:srgbClr val="33CC33"/>
                </a:solidFill>
              </a:rPr>
              <a:t>R</a:t>
            </a:r>
          </a:p>
        </p:txBody>
      </p:sp>
      <p:sp>
        <p:nvSpPr>
          <p:cNvPr id="3375135" name="AutoShape 31"/>
          <p:cNvSpPr>
            <a:spLocks noChangeArrowheads="1"/>
          </p:cNvSpPr>
          <p:nvPr/>
        </p:nvSpPr>
        <p:spPr bwMode="auto">
          <a:xfrm>
            <a:off x="4930775" y="3121025"/>
            <a:ext cx="2827338" cy="2339975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6" name="Text Box 32"/>
          <p:cNvSpPr txBox="1">
            <a:spLocks noChangeArrowheads="1"/>
          </p:cNvSpPr>
          <p:nvPr/>
        </p:nvSpPr>
        <p:spPr bwMode="auto">
          <a:xfrm>
            <a:off x="4930775" y="3030538"/>
            <a:ext cx="3048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</a:rPr>
              <a:t>P</a:t>
            </a:r>
            <a:r>
              <a:rPr lang="en-US" sz="3200" b="0"/>
              <a:t>		</a:t>
            </a:r>
            <a:r>
              <a:rPr lang="en-US" sz="2800" b="0">
                <a:solidFill>
                  <a:srgbClr val="33CC33"/>
                </a:solidFill>
              </a:rPr>
              <a:t>a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b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c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137" name="AutoShape 33"/>
          <p:cNvSpPr>
            <a:spLocks noChangeArrowheads="1"/>
          </p:cNvSpPr>
          <p:nvPr/>
        </p:nvSpPr>
        <p:spPr bwMode="auto">
          <a:xfrm>
            <a:off x="4267200" y="2736850"/>
            <a:ext cx="3581400" cy="2800350"/>
          </a:xfrm>
          <a:prstGeom prst="roundRect">
            <a:avLst>
              <a:gd name="adj" fmla="val 637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8" name="Text Box 34"/>
          <p:cNvSpPr txBox="1">
            <a:spLocks noChangeArrowheads="1"/>
          </p:cNvSpPr>
          <p:nvPr/>
        </p:nvSpPr>
        <p:spPr bwMode="auto">
          <a:xfrm>
            <a:off x="4826000" y="2632075"/>
            <a:ext cx="76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</a:rPr>
              <a:t>NP   </a:t>
            </a:r>
          </a:p>
        </p:txBody>
      </p:sp>
      <p:sp>
        <p:nvSpPr>
          <p:cNvPr id="3375139" name="AutoShape 35"/>
          <p:cNvSpPr>
            <a:spLocks noChangeArrowheads="1"/>
          </p:cNvSpPr>
          <p:nvPr/>
        </p:nvSpPr>
        <p:spPr bwMode="auto">
          <a:xfrm>
            <a:off x="4343400" y="2360613"/>
            <a:ext cx="3581400" cy="3252787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0" name="AutoShape 36"/>
          <p:cNvSpPr>
            <a:spLocks noChangeArrowheads="1"/>
          </p:cNvSpPr>
          <p:nvPr/>
        </p:nvSpPr>
        <p:spPr bwMode="auto">
          <a:xfrm>
            <a:off x="3681413" y="1965325"/>
            <a:ext cx="4395787" cy="3724275"/>
          </a:xfrm>
          <a:prstGeom prst="roundRect">
            <a:avLst>
              <a:gd name="adj" fmla="val 353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1" name="AutoShape 37"/>
          <p:cNvSpPr>
            <a:spLocks noChangeArrowheads="1"/>
          </p:cNvSpPr>
          <p:nvPr/>
        </p:nvSpPr>
        <p:spPr bwMode="auto">
          <a:xfrm>
            <a:off x="2654300" y="1177925"/>
            <a:ext cx="5575300" cy="4664075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2" name="Text Box 38"/>
          <p:cNvSpPr txBox="1">
            <a:spLocks noChangeArrowheads="1"/>
          </p:cNvSpPr>
          <p:nvPr/>
        </p:nvSpPr>
        <p:spPr bwMode="auto">
          <a:xfrm rot="-5400000">
            <a:off x="989807" y="4417219"/>
            <a:ext cx="2590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Recognizable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43" name="AutoShape 39"/>
          <p:cNvSpPr>
            <a:spLocks noChangeArrowheads="1"/>
          </p:cNvSpPr>
          <p:nvPr/>
        </p:nvSpPr>
        <p:spPr bwMode="auto">
          <a:xfrm>
            <a:off x="2044700" y="644525"/>
            <a:ext cx="6337300" cy="5334000"/>
          </a:xfrm>
          <a:prstGeom prst="roundRect">
            <a:avLst>
              <a:gd name="adj" fmla="val 36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4" name="Text Box 40"/>
          <p:cNvSpPr txBox="1">
            <a:spLocks noChangeArrowheads="1"/>
          </p:cNvSpPr>
          <p:nvPr/>
        </p:nvSpPr>
        <p:spPr bwMode="auto">
          <a:xfrm rot="-5400000">
            <a:off x="34925" y="3998913"/>
            <a:ext cx="32019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Not Recognizable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45" name="AutoShape 41"/>
          <p:cNvSpPr>
            <a:spLocks noChangeArrowheads="1"/>
          </p:cNvSpPr>
          <p:nvPr/>
        </p:nvSpPr>
        <p:spPr bwMode="auto">
          <a:xfrm>
            <a:off x="814388" y="1254125"/>
            <a:ext cx="1119187" cy="4711700"/>
          </a:xfrm>
          <a:prstGeom prst="roundRect">
            <a:avLst>
              <a:gd name="adj" fmla="val 1446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6" name="Text Box 42"/>
          <p:cNvSpPr txBox="1">
            <a:spLocks noChangeArrowheads="1"/>
          </p:cNvSpPr>
          <p:nvPr/>
        </p:nvSpPr>
        <p:spPr bwMode="auto">
          <a:xfrm>
            <a:off x="2065338" y="1284288"/>
            <a:ext cx="533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33CC33"/>
                </a:solidFill>
              </a:rPr>
              <a:t>H</a:t>
            </a:r>
          </a:p>
        </p:txBody>
      </p: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1462088" y="1284288"/>
            <a:ext cx="533400" cy="579437"/>
            <a:chOff x="96" y="768"/>
            <a:chExt cx="336" cy="365"/>
          </a:xfrm>
        </p:grpSpPr>
        <p:sp>
          <p:nvSpPr>
            <p:cNvPr id="318673" name="Text Box 44"/>
            <p:cNvSpPr txBox="1">
              <a:spLocks noChangeArrowheads="1"/>
            </p:cNvSpPr>
            <p:nvPr/>
          </p:nvSpPr>
          <p:spPr bwMode="auto">
            <a:xfrm>
              <a:off x="96" y="768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33CC33"/>
                  </a:solidFill>
                </a:rPr>
                <a:t>H</a:t>
              </a:r>
            </a:p>
          </p:txBody>
        </p:sp>
        <p:sp>
          <p:nvSpPr>
            <p:cNvPr id="318674" name="Line 45"/>
            <p:cNvSpPr>
              <a:spLocks noChangeShapeType="1"/>
            </p:cNvSpPr>
            <p:nvPr/>
          </p:nvSpPr>
          <p:spPr bwMode="auto">
            <a:xfrm>
              <a:off x="156" y="824"/>
              <a:ext cx="180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75150" name="Text Box 46"/>
          <p:cNvSpPr txBox="1">
            <a:spLocks noChangeArrowheads="1"/>
          </p:cNvSpPr>
          <p:nvPr/>
        </p:nvSpPr>
        <p:spPr bwMode="auto">
          <a:xfrm>
            <a:off x="2563813" y="663575"/>
            <a:ext cx="57292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Decidable 		</a:t>
            </a:r>
            <a:r>
              <a:rPr lang="en-US" sz="2400" b="0">
                <a:solidFill>
                  <a:srgbClr val="33CC33"/>
                </a:solidFill>
              </a:rPr>
              <a:t>Presburger arithmetic</a:t>
            </a:r>
            <a:r>
              <a:rPr lang="en-US" sz="2400"/>
              <a:t>  </a:t>
            </a:r>
          </a:p>
        </p:txBody>
      </p:sp>
      <p:sp>
        <p:nvSpPr>
          <p:cNvPr id="3375151" name="AutoShape 47"/>
          <p:cNvSpPr>
            <a:spLocks noChangeArrowheads="1"/>
          </p:cNvSpPr>
          <p:nvPr/>
        </p:nvSpPr>
        <p:spPr bwMode="auto">
          <a:xfrm>
            <a:off x="4406900" y="3006725"/>
            <a:ext cx="385763" cy="245427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2" name="Text Box 48"/>
          <p:cNvSpPr txBox="1">
            <a:spLocks noChangeArrowheads="1"/>
          </p:cNvSpPr>
          <p:nvPr/>
        </p:nvSpPr>
        <p:spPr bwMode="auto">
          <a:xfrm rot="-5400000">
            <a:off x="3188494" y="3871119"/>
            <a:ext cx="279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NP-complete</a:t>
            </a:r>
            <a:r>
              <a:rPr lang="en-US" sz="2400" b="0"/>
              <a:t>  </a:t>
            </a:r>
            <a:r>
              <a:rPr lang="en-US" sz="2400" b="0">
                <a:solidFill>
                  <a:srgbClr val="33CC33"/>
                </a:solidFill>
              </a:rPr>
              <a:t>SAT</a:t>
            </a:r>
            <a:r>
              <a:rPr lang="en-US" sz="2400" b="0"/>
              <a:t>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375153" name="Text Box 49"/>
          <p:cNvSpPr txBox="1">
            <a:spLocks noChangeArrowheads="1"/>
          </p:cNvSpPr>
          <p:nvPr/>
        </p:nvSpPr>
        <p:spPr bwMode="auto">
          <a:xfrm rot="-5400000">
            <a:off x="-1136650" y="3348038"/>
            <a:ext cx="45037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Not finitely describable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54" name="AutoShape 50"/>
          <p:cNvSpPr>
            <a:spLocks noChangeArrowheads="1"/>
          </p:cNvSpPr>
          <p:nvPr/>
        </p:nvSpPr>
        <p:spPr bwMode="auto">
          <a:xfrm>
            <a:off x="890588" y="1330325"/>
            <a:ext cx="533400" cy="4557713"/>
          </a:xfrm>
          <a:prstGeom prst="roundRect">
            <a:avLst>
              <a:gd name="adj" fmla="val 2525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5" name="Text Box 51"/>
          <p:cNvSpPr txBox="1">
            <a:spLocks noChangeArrowheads="1"/>
          </p:cNvSpPr>
          <p:nvPr/>
        </p:nvSpPr>
        <p:spPr bwMode="auto">
          <a:xfrm>
            <a:off x="890588" y="1273175"/>
            <a:ext cx="4810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>
                <a:solidFill>
                  <a:srgbClr val="33CC33"/>
                </a:solidFill>
                <a:latin typeface="Symbol" pitchFamily="18" charset="2"/>
              </a:rPr>
              <a:t>?</a:t>
            </a:r>
          </a:p>
        </p:txBody>
      </p:sp>
      <p:sp>
        <p:nvSpPr>
          <p:cNvPr id="3375156" name="Rectangle 52"/>
          <p:cNvSpPr>
            <a:spLocks noChangeArrowheads="1"/>
          </p:cNvSpPr>
          <p:nvPr/>
        </p:nvSpPr>
        <p:spPr bwMode="auto">
          <a:xfrm>
            <a:off x="825500" y="552450"/>
            <a:ext cx="7286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>
                <a:solidFill>
                  <a:srgbClr val="3399FF"/>
                </a:solidFill>
                <a:latin typeface="Symbol" pitchFamily="18" charset="2"/>
              </a:rPr>
              <a:t>2</a:t>
            </a:r>
            <a:r>
              <a:rPr lang="en-US" sz="3200" b="0" baseline="50000">
                <a:solidFill>
                  <a:srgbClr val="3399FF"/>
                </a:solidFill>
                <a:latin typeface="Symbol" pitchFamily="18" charset="2"/>
              </a:rPr>
              <a:t>S</a:t>
            </a:r>
            <a:r>
              <a:rPr lang="en-US" sz="3200" b="0" baseline="50000">
                <a:solidFill>
                  <a:srgbClr val="3399FF"/>
                </a:solidFill>
              </a:rPr>
              <a:t>*</a:t>
            </a:r>
          </a:p>
        </p:txBody>
      </p:sp>
      <p:sp>
        <p:nvSpPr>
          <p:cNvPr id="3375157" name="AutoShape 53"/>
          <p:cNvSpPr>
            <a:spLocks noChangeArrowheads="1"/>
          </p:cNvSpPr>
          <p:nvPr/>
        </p:nvSpPr>
        <p:spPr bwMode="auto">
          <a:xfrm>
            <a:off x="749300" y="568325"/>
            <a:ext cx="7708900" cy="5486400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8" name="AutoShape 54"/>
          <p:cNvSpPr>
            <a:spLocks noChangeArrowheads="1"/>
          </p:cNvSpPr>
          <p:nvPr/>
        </p:nvSpPr>
        <p:spPr bwMode="auto">
          <a:xfrm>
            <a:off x="3779838" y="2435225"/>
            <a:ext cx="385762" cy="31067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9" name="Text Box 55"/>
          <p:cNvSpPr txBox="1">
            <a:spLocks noChangeArrowheads="1"/>
          </p:cNvSpPr>
          <p:nvPr/>
        </p:nvSpPr>
        <p:spPr bwMode="auto">
          <a:xfrm>
            <a:off x="3219450" y="1470025"/>
            <a:ext cx="18859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EXPTIME</a:t>
            </a:r>
            <a:r>
              <a:rPr lang="en-US" sz="3200" b="0"/>
              <a:t>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60" name="AutoShape 56"/>
          <p:cNvSpPr>
            <a:spLocks noChangeArrowheads="1"/>
          </p:cNvSpPr>
          <p:nvPr/>
        </p:nvSpPr>
        <p:spPr bwMode="auto">
          <a:xfrm>
            <a:off x="3135313" y="1579563"/>
            <a:ext cx="5018087" cy="4186237"/>
          </a:xfrm>
          <a:prstGeom prst="roundRect">
            <a:avLst>
              <a:gd name="adj" fmla="val 3764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1" name="Text Box 57"/>
          <p:cNvSpPr txBox="1">
            <a:spLocks noChangeArrowheads="1"/>
          </p:cNvSpPr>
          <p:nvPr/>
        </p:nvSpPr>
        <p:spPr bwMode="auto">
          <a:xfrm rot="-5400000">
            <a:off x="1697038" y="3743325"/>
            <a:ext cx="340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EXPTIME-complete  </a:t>
            </a:r>
            <a:r>
              <a:rPr lang="en-US" sz="2400" b="0">
                <a:solidFill>
                  <a:srgbClr val="33CC33"/>
                </a:solidFill>
              </a:rPr>
              <a:t>Go</a:t>
            </a:r>
            <a:r>
              <a:rPr lang="en-US" sz="2400" b="0"/>
              <a:t> 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375162" name="AutoShape 58"/>
          <p:cNvSpPr>
            <a:spLocks noChangeArrowheads="1"/>
          </p:cNvSpPr>
          <p:nvPr/>
        </p:nvSpPr>
        <p:spPr bwMode="auto">
          <a:xfrm>
            <a:off x="3216275" y="2430463"/>
            <a:ext cx="385763" cy="32083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3" name="Text Box 59"/>
          <p:cNvSpPr txBox="1">
            <a:spLocks noChangeArrowheads="1"/>
          </p:cNvSpPr>
          <p:nvPr/>
        </p:nvSpPr>
        <p:spPr bwMode="auto">
          <a:xfrm rot="-5400000">
            <a:off x="904875" y="3460750"/>
            <a:ext cx="3956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EXPSPACE-complete  </a:t>
            </a:r>
            <a:r>
              <a:rPr lang="en-US" sz="2400" b="0">
                <a:solidFill>
                  <a:srgbClr val="33CC33"/>
                </a:solidFill>
              </a:rPr>
              <a:t>=RE</a:t>
            </a:r>
            <a:r>
              <a:rPr lang="en-US" sz="2400" b="0">
                <a:solidFill>
                  <a:srgbClr val="33CC33"/>
                </a:solidFill>
                <a:latin typeface="Symbol" pitchFamily="18" charset="2"/>
              </a:rPr>
              <a:t>­</a:t>
            </a:r>
            <a:endParaRPr lang="en-US" sz="8800" b="0">
              <a:latin typeface="Symbol" pitchFamily="18" charset="2"/>
            </a:endParaRPr>
          </a:p>
        </p:txBody>
      </p:sp>
      <p:sp>
        <p:nvSpPr>
          <p:cNvPr id="3375164" name="AutoShape 60"/>
          <p:cNvSpPr>
            <a:spLocks noChangeArrowheads="1"/>
          </p:cNvSpPr>
          <p:nvPr/>
        </p:nvSpPr>
        <p:spPr bwMode="auto">
          <a:xfrm>
            <a:off x="2682875" y="1905000"/>
            <a:ext cx="385763" cy="373221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5" name="AutoShape 61"/>
          <p:cNvSpPr>
            <a:spLocks noChangeArrowheads="1"/>
          </p:cNvSpPr>
          <p:nvPr/>
        </p:nvSpPr>
        <p:spPr bwMode="auto">
          <a:xfrm>
            <a:off x="1339850" y="1847850"/>
            <a:ext cx="1206500" cy="762000"/>
          </a:xfrm>
          <a:prstGeom prst="roundRect">
            <a:avLst>
              <a:gd name="adj" fmla="val 2525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6" name="Text Box 62"/>
          <p:cNvSpPr txBox="1">
            <a:spLocks noChangeArrowheads="1"/>
          </p:cNvSpPr>
          <p:nvPr/>
        </p:nvSpPr>
        <p:spPr bwMode="auto">
          <a:xfrm>
            <a:off x="4254500" y="2263775"/>
            <a:ext cx="373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Context sensitive  </a:t>
            </a:r>
            <a:r>
              <a:rPr lang="en-US" sz="2800" b="0">
                <a:solidFill>
                  <a:srgbClr val="33CC33"/>
                </a:solidFill>
              </a:rPr>
              <a:t>LBA</a:t>
            </a:r>
            <a:endParaRPr lang="en-US" sz="2800" b="0">
              <a:solidFill>
                <a:srgbClr val="33CC33"/>
              </a:solidFill>
              <a:latin typeface="Symbol" pitchFamily="18" charset="2"/>
            </a:endParaRPr>
          </a:p>
        </p:txBody>
      </p:sp>
      <p:sp>
        <p:nvSpPr>
          <p:cNvPr id="3375167" name="AutoShape 63"/>
          <p:cNvSpPr>
            <a:spLocks noChangeArrowheads="1"/>
          </p:cNvSpPr>
          <p:nvPr/>
        </p:nvSpPr>
        <p:spPr bwMode="auto">
          <a:xfrm>
            <a:off x="2578100" y="720725"/>
            <a:ext cx="5727700" cy="5181600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8" name="Text Box 64"/>
          <p:cNvSpPr txBox="1">
            <a:spLocks noChangeArrowheads="1"/>
          </p:cNvSpPr>
          <p:nvPr/>
        </p:nvSpPr>
        <p:spPr bwMode="auto">
          <a:xfrm>
            <a:off x="2654300" y="1089025"/>
            <a:ext cx="22225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EXPSPACE</a:t>
            </a:r>
            <a:endParaRPr lang="en-US" sz="3200" b="0"/>
          </a:p>
        </p:txBody>
      </p:sp>
      <p:sp>
        <p:nvSpPr>
          <p:cNvPr id="3375169" name="Text Box 65"/>
          <p:cNvSpPr txBox="1">
            <a:spLocks noChangeArrowheads="1"/>
          </p:cNvSpPr>
          <p:nvPr/>
        </p:nvSpPr>
        <p:spPr bwMode="auto">
          <a:xfrm>
            <a:off x="3683000" y="1908175"/>
            <a:ext cx="165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PSPACE</a:t>
            </a:r>
            <a:endParaRPr lang="en-US" sz="2800" b="0">
              <a:latin typeface="Symbol" pitchFamily="18" charset="2"/>
            </a:endParaRPr>
          </a:p>
        </p:txBody>
      </p:sp>
      <p:sp>
        <p:nvSpPr>
          <p:cNvPr id="3375170" name="Text Box 66"/>
          <p:cNvSpPr txBox="1">
            <a:spLocks noChangeArrowheads="1"/>
          </p:cNvSpPr>
          <p:nvPr/>
        </p:nvSpPr>
        <p:spPr bwMode="auto">
          <a:xfrm>
            <a:off x="381000" y="6019800"/>
            <a:ext cx="7620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0"/>
              <a:t>Dense infinite time &amp; space complexity hierarchies</a:t>
            </a: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8001000" y="6089650"/>
            <a:ext cx="920750" cy="365125"/>
            <a:chOff x="5328" y="3888"/>
            <a:chExt cx="580" cy="230"/>
          </a:xfrm>
        </p:grpSpPr>
        <p:sp>
          <p:nvSpPr>
            <p:cNvPr id="318663" name="AutoShape 68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4" name="AutoShape 69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5" name="AutoShape 70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6" name="AutoShape 71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72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69" name="Rectangle 73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0" name="Rectangle 74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1" name="Rectangle 75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2" name="Rectangle 76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68" name="Rectangle 77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9" name="Group 78"/>
          <p:cNvGrpSpPr>
            <a:grpSpLocks/>
          </p:cNvGrpSpPr>
          <p:nvPr/>
        </p:nvGrpSpPr>
        <p:grpSpPr bwMode="auto">
          <a:xfrm>
            <a:off x="5540375" y="3171825"/>
            <a:ext cx="920750" cy="365125"/>
            <a:chOff x="5328" y="3888"/>
            <a:chExt cx="580" cy="230"/>
          </a:xfrm>
        </p:grpSpPr>
        <p:sp>
          <p:nvSpPr>
            <p:cNvPr id="318653" name="AutoShape 79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4" name="AutoShape 80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5" name="AutoShape 81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6" name="AutoShape 82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83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59" name="Rectangle 84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0" name="Rectangle 85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1" name="Rectangle 86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2" name="Rectangle 87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58" name="Rectangle 88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1" name="Group 89"/>
          <p:cNvGrpSpPr>
            <a:grpSpLocks/>
          </p:cNvGrpSpPr>
          <p:nvPr/>
        </p:nvGrpSpPr>
        <p:grpSpPr bwMode="auto">
          <a:xfrm>
            <a:off x="5540375" y="2768600"/>
            <a:ext cx="920750" cy="365125"/>
            <a:chOff x="5328" y="3888"/>
            <a:chExt cx="580" cy="230"/>
          </a:xfrm>
        </p:grpSpPr>
        <p:sp>
          <p:nvSpPr>
            <p:cNvPr id="318643" name="AutoShape 90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4" name="AutoShape 91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5" name="AutoShape 92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6" name="AutoShape 93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94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49" name="Rectangle 95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0" name="Rectangle 96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1" name="Rectangle 97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2" name="Rectangle 98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48" name="Rectangle 99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3" name="Group 100"/>
          <p:cNvGrpSpPr>
            <a:grpSpLocks/>
          </p:cNvGrpSpPr>
          <p:nvPr/>
        </p:nvGrpSpPr>
        <p:grpSpPr bwMode="auto">
          <a:xfrm>
            <a:off x="5540375" y="1612900"/>
            <a:ext cx="920750" cy="365125"/>
            <a:chOff x="5328" y="3888"/>
            <a:chExt cx="580" cy="230"/>
          </a:xfrm>
        </p:grpSpPr>
        <p:sp>
          <p:nvSpPr>
            <p:cNvPr id="318633" name="AutoShape 101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4" name="AutoShape 102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5" name="AutoShape 103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6" name="AutoShape 104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05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39" name="Rectangle 106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0" name="Rectangle 107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1" name="Rectangle 108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2" name="Rectangle 109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38" name="Rectangle 110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5" name="Group 111"/>
          <p:cNvGrpSpPr>
            <a:grpSpLocks/>
          </p:cNvGrpSpPr>
          <p:nvPr/>
        </p:nvGrpSpPr>
        <p:grpSpPr bwMode="auto">
          <a:xfrm>
            <a:off x="5540375" y="1219200"/>
            <a:ext cx="920750" cy="365125"/>
            <a:chOff x="5328" y="3888"/>
            <a:chExt cx="580" cy="230"/>
          </a:xfrm>
        </p:grpSpPr>
        <p:sp>
          <p:nvSpPr>
            <p:cNvPr id="318623" name="AutoShape 112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4" name="AutoShape 113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5" name="AutoShape 114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6" name="AutoShape 115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" name="Group 116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29" name="Rectangle 117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0" name="Rectangle 118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1" name="Rectangle 119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2" name="Rectangle 120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28" name="Rectangle 121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7" name="Group 122"/>
          <p:cNvGrpSpPr>
            <a:grpSpLocks/>
          </p:cNvGrpSpPr>
          <p:nvPr/>
        </p:nvGrpSpPr>
        <p:grpSpPr bwMode="auto">
          <a:xfrm>
            <a:off x="4298950" y="796925"/>
            <a:ext cx="920750" cy="365125"/>
            <a:chOff x="5328" y="3888"/>
            <a:chExt cx="580" cy="230"/>
          </a:xfrm>
        </p:grpSpPr>
        <p:sp>
          <p:nvSpPr>
            <p:cNvPr id="318613" name="AutoShape 12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4" name="AutoShape 12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5" name="AutoShape 12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6" name="AutoShape 12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" name="Group 12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19" name="Rectangle 12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0" name="Rectangle 12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1" name="Rectangle 13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2" name="Rectangle 13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18" name="Rectangle 13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9" name="Group 133"/>
          <p:cNvGrpSpPr>
            <a:grpSpLocks/>
          </p:cNvGrpSpPr>
          <p:nvPr/>
        </p:nvGrpSpPr>
        <p:grpSpPr bwMode="auto">
          <a:xfrm>
            <a:off x="8001000" y="6467475"/>
            <a:ext cx="920750" cy="365125"/>
            <a:chOff x="5328" y="3888"/>
            <a:chExt cx="580" cy="230"/>
          </a:xfrm>
        </p:grpSpPr>
        <p:sp>
          <p:nvSpPr>
            <p:cNvPr id="318603" name="AutoShape 134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4" name="AutoShape 135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5" name="AutoShape 136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6" name="AutoShape 137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" name="Group 138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09" name="Rectangle 139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0" name="Rectangle 140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1" name="Rectangle 141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2" name="Rectangle 142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08" name="Rectangle 143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1" name="Group 144"/>
          <p:cNvGrpSpPr>
            <a:grpSpLocks/>
          </p:cNvGrpSpPr>
          <p:nvPr/>
        </p:nvGrpSpPr>
        <p:grpSpPr bwMode="auto">
          <a:xfrm>
            <a:off x="5781675" y="4391025"/>
            <a:ext cx="920750" cy="365125"/>
            <a:chOff x="5328" y="3888"/>
            <a:chExt cx="580" cy="230"/>
          </a:xfrm>
        </p:grpSpPr>
        <p:sp>
          <p:nvSpPr>
            <p:cNvPr id="318593" name="AutoShape 145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4" name="AutoShape 146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5" name="AutoShape 147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6" name="AutoShape 148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" name="Group 149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99" name="Rectangle 150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0" name="Rectangle 151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1" name="Rectangle 152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2" name="Rectangle 153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98" name="Rectangle 154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259" name="Text Box 155"/>
          <p:cNvSpPr txBox="1">
            <a:spLocks noChangeArrowheads="1"/>
          </p:cNvSpPr>
          <p:nvPr/>
        </p:nvSpPr>
        <p:spPr bwMode="auto">
          <a:xfrm>
            <a:off x="5651500" y="4197350"/>
            <a:ext cx="2362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Regular</a:t>
            </a:r>
            <a:r>
              <a:rPr lang="en-US" sz="3200" b="0"/>
              <a:t>  </a:t>
            </a:r>
            <a:r>
              <a:rPr lang="en-US" sz="2800" b="0">
                <a:solidFill>
                  <a:srgbClr val="33CC33"/>
                </a:solidFill>
              </a:rPr>
              <a:t>a*</a:t>
            </a:r>
            <a:endParaRPr lang="en-US" sz="2800" b="0"/>
          </a:p>
        </p:txBody>
      </p:sp>
      <p:grpSp>
        <p:nvGrpSpPr>
          <p:cNvPr id="23" name="Group 156"/>
          <p:cNvGrpSpPr>
            <a:grpSpLocks/>
          </p:cNvGrpSpPr>
          <p:nvPr/>
        </p:nvGrpSpPr>
        <p:grpSpPr bwMode="auto">
          <a:xfrm rot="-5400000">
            <a:off x="4862513" y="4419600"/>
            <a:ext cx="920750" cy="365125"/>
            <a:chOff x="5328" y="3888"/>
            <a:chExt cx="580" cy="230"/>
          </a:xfrm>
        </p:grpSpPr>
        <p:sp>
          <p:nvSpPr>
            <p:cNvPr id="318583" name="AutoShape 157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4" name="AutoShape 158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5" name="AutoShape 159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6" name="AutoShape 160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" name="Group 161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89" name="Rectangle 162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0" name="Rectangle 163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1" name="Rectangle 164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2" name="Rectangle 165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88" name="Rectangle 166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5" name="Group 167"/>
          <p:cNvGrpSpPr>
            <a:grpSpLocks/>
          </p:cNvGrpSpPr>
          <p:nvPr/>
        </p:nvGrpSpPr>
        <p:grpSpPr bwMode="auto">
          <a:xfrm rot="-5400000">
            <a:off x="1887538" y="2960687"/>
            <a:ext cx="920750" cy="365125"/>
            <a:chOff x="5328" y="3888"/>
            <a:chExt cx="580" cy="230"/>
          </a:xfrm>
        </p:grpSpPr>
        <p:sp>
          <p:nvSpPr>
            <p:cNvPr id="318573" name="AutoShape 168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4" name="AutoShape 169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5" name="AutoShape 170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6" name="AutoShape 171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" name="Group 172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79" name="Rectangle 173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0" name="Rectangle 174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1" name="Rectangle 175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2" name="Rectangle 176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78" name="Rectangle 177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7" name="Group 178"/>
          <p:cNvGrpSpPr>
            <a:grpSpLocks/>
          </p:cNvGrpSpPr>
          <p:nvPr/>
        </p:nvGrpSpPr>
        <p:grpSpPr bwMode="auto">
          <a:xfrm>
            <a:off x="1395413" y="2073275"/>
            <a:ext cx="920750" cy="365125"/>
            <a:chOff x="5328" y="3888"/>
            <a:chExt cx="580" cy="230"/>
          </a:xfrm>
        </p:grpSpPr>
        <p:sp>
          <p:nvSpPr>
            <p:cNvPr id="318563" name="AutoShape 179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4" name="AutoShape 180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5" name="AutoShape 181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6" name="AutoShape 182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183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69" name="Rectangle 184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0" name="Rectangle 185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1" name="Rectangle 186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2" name="Rectangle 187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68" name="Rectangle 188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293" name="Text Box 189"/>
          <p:cNvSpPr txBox="1">
            <a:spLocks noChangeArrowheads="1"/>
          </p:cNvSpPr>
          <p:nvPr/>
        </p:nvSpPr>
        <p:spPr bwMode="auto">
          <a:xfrm>
            <a:off x="1358900" y="1771650"/>
            <a:ext cx="129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Turing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294" name="Text Box 190"/>
          <p:cNvSpPr txBox="1">
            <a:spLocks noChangeArrowheads="1"/>
          </p:cNvSpPr>
          <p:nvPr/>
        </p:nvSpPr>
        <p:spPr bwMode="auto">
          <a:xfrm>
            <a:off x="1358900" y="2081213"/>
            <a:ext cx="137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degrees  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295" name="Text Box 191"/>
          <p:cNvSpPr txBox="1">
            <a:spLocks noChangeArrowheads="1"/>
          </p:cNvSpPr>
          <p:nvPr/>
        </p:nvSpPr>
        <p:spPr bwMode="auto">
          <a:xfrm>
            <a:off x="381000" y="6400800"/>
            <a:ext cx="7620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0"/>
              <a:t>Other infinite complexity &amp; descriptive hierarchies</a:t>
            </a:r>
            <a:endParaRPr lang="en-US" sz="2800" b="0">
              <a:solidFill>
                <a:srgbClr val="33CC33"/>
              </a:solidFill>
              <a:latin typeface="Symbol" pitchFamily="18" charset="2"/>
            </a:endParaRPr>
          </a:p>
        </p:txBody>
      </p:sp>
      <p:grpSp>
        <p:nvGrpSpPr>
          <p:cNvPr id="29" name="Group 192"/>
          <p:cNvGrpSpPr>
            <a:grpSpLocks/>
          </p:cNvGrpSpPr>
          <p:nvPr/>
        </p:nvGrpSpPr>
        <p:grpSpPr bwMode="auto">
          <a:xfrm>
            <a:off x="5781675" y="3978275"/>
            <a:ext cx="920750" cy="365125"/>
            <a:chOff x="5328" y="3888"/>
            <a:chExt cx="580" cy="230"/>
          </a:xfrm>
        </p:grpSpPr>
        <p:sp>
          <p:nvSpPr>
            <p:cNvPr id="318553" name="AutoShape 19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4" name="AutoShape 19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5" name="AutoShape 19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6" name="AutoShape 19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19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59" name="Rectangle 19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0" name="Rectangle 19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1" name="Rectangle 20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2" name="Rectangle 20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58" name="Rectangle 20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307" name="Text Box 203"/>
          <p:cNvSpPr txBox="1">
            <a:spLocks noChangeArrowheads="1"/>
          </p:cNvSpPr>
          <p:nvPr/>
        </p:nvSpPr>
        <p:spPr bwMode="auto">
          <a:xfrm>
            <a:off x="5607050" y="3798888"/>
            <a:ext cx="25622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Det. CF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a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b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</a:p>
        </p:txBody>
      </p:sp>
      <p:grpSp>
        <p:nvGrpSpPr>
          <p:cNvPr id="31" name="Group 204"/>
          <p:cNvGrpSpPr>
            <a:grpSpLocks/>
          </p:cNvGrpSpPr>
          <p:nvPr/>
        </p:nvGrpSpPr>
        <p:grpSpPr bwMode="auto">
          <a:xfrm>
            <a:off x="5781675" y="4800600"/>
            <a:ext cx="920750" cy="365125"/>
            <a:chOff x="5328" y="3888"/>
            <a:chExt cx="580" cy="230"/>
          </a:xfrm>
        </p:grpSpPr>
        <p:sp>
          <p:nvSpPr>
            <p:cNvPr id="318543" name="AutoShape 205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4" name="AutoShape 206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5" name="AutoShape 207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6" name="AutoShape 208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8689" name="Group 209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49" name="Rectangle 210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0" name="Rectangle 211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1" name="Rectangle 212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2" name="Rectangle 213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48" name="Rectangle 214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319" name="Text Box 215"/>
          <p:cNvSpPr txBox="1">
            <a:spLocks noChangeArrowheads="1"/>
          </p:cNvSpPr>
          <p:nvPr/>
        </p:nvSpPr>
        <p:spPr bwMode="auto">
          <a:xfrm>
            <a:off x="5672138" y="4616450"/>
            <a:ext cx="18811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Finite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{a,b}</a:t>
            </a:r>
          </a:p>
        </p:txBody>
      </p:sp>
      <p:grpSp>
        <p:nvGrpSpPr>
          <p:cNvPr id="318695" name="Group 216"/>
          <p:cNvGrpSpPr>
            <a:grpSpLocks/>
          </p:cNvGrpSpPr>
          <p:nvPr/>
        </p:nvGrpSpPr>
        <p:grpSpPr bwMode="auto">
          <a:xfrm>
            <a:off x="6537325" y="1885950"/>
            <a:ext cx="722313" cy="1198563"/>
            <a:chOff x="4118" y="1188"/>
            <a:chExt cx="455" cy="755"/>
          </a:xfrm>
        </p:grpSpPr>
        <p:sp>
          <p:nvSpPr>
            <p:cNvPr id="318532" name="AutoShape 217"/>
            <p:cNvSpPr>
              <a:spLocks noChangeArrowheads="1"/>
            </p:cNvSpPr>
            <p:nvPr/>
          </p:nvSpPr>
          <p:spPr bwMode="auto">
            <a:xfrm>
              <a:off x="4158" y="1348"/>
              <a:ext cx="349" cy="51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3" name="AutoShape 218"/>
            <p:cNvSpPr>
              <a:spLocks noChangeArrowheads="1"/>
            </p:cNvSpPr>
            <p:nvPr/>
          </p:nvSpPr>
          <p:spPr bwMode="auto">
            <a:xfrm>
              <a:off x="4176" y="1387"/>
              <a:ext cx="315" cy="43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4" name="AutoShape 219"/>
            <p:cNvSpPr>
              <a:spLocks noChangeArrowheads="1"/>
            </p:cNvSpPr>
            <p:nvPr/>
          </p:nvSpPr>
          <p:spPr bwMode="auto">
            <a:xfrm>
              <a:off x="4141" y="1312"/>
              <a:ext cx="386" cy="59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5" name="AutoShape 220"/>
            <p:cNvSpPr>
              <a:spLocks noChangeArrowheads="1"/>
            </p:cNvSpPr>
            <p:nvPr/>
          </p:nvSpPr>
          <p:spPr bwMode="auto">
            <a:xfrm>
              <a:off x="4122" y="1280"/>
              <a:ext cx="424" cy="65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6" name="Rectangle 221"/>
            <p:cNvSpPr>
              <a:spLocks noChangeArrowheads="1"/>
            </p:cNvSpPr>
            <p:nvPr/>
          </p:nvSpPr>
          <p:spPr bwMode="auto">
            <a:xfrm>
              <a:off x="4190" y="1839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7" name="Rectangle 222"/>
            <p:cNvSpPr>
              <a:spLocks noChangeArrowheads="1"/>
            </p:cNvSpPr>
            <p:nvPr/>
          </p:nvSpPr>
          <p:spPr bwMode="auto">
            <a:xfrm>
              <a:off x="4190" y="1724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8" name="Rectangle 223"/>
            <p:cNvSpPr>
              <a:spLocks noChangeArrowheads="1"/>
            </p:cNvSpPr>
            <p:nvPr/>
          </p:nvSpPr>
          <p:spPr bwMode="auto">
            <a:xfrm>
              <a:off x="4190" y="1767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9" name="Rectangle 224"/>
            <p:cNvSpPr>
              <a:spLocks noChangeArrowheads="1"/>
            </p:cNvSpPr>
            <p:nvPr/>
          </p:nvSpPr>
          <p:spPr bwMode="auto">
            <a:xfrm>
              <a:off x="4190" y="1805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40" name="Rectangle 225"/>
            <p:cNvSpPr>
              <a:spLocks noChangeArrowheads="1"/>
            </p:cNvSpPr>
            <p:nvPr/>
          </p:nvSpPr>
          <p:spPr bwMode="auto">
            <a:xfrm>
              <a:off x="4187" y="1374"/>
              <a:ext cx="133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41" name="AutoShape 226"/>
            <p:cNvSpPr>
              <a:spLocks noChangeArrowheads="1"/>
            </p:cNvSpPr>
            <p:nvPr/>
          </p:nvSpPr>
          <p:spPr bwMode="auto">
            <a:xfrm>
              <a:off x="4193" y="1422"/>
              <a:ext cx="280" cy="36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2" name="Text Box 227"/>
            <p:cNvSpPr txBox="1">
              <a:spLocks noChangeArrowheads="1"/>
            </p:cNvSpPr>
            <p:nvPr/>
          </p:nvSpPr>
          <p:spPr bwMode="auto">
            <a:xfrm>
              <a:off x="4118" y="1188"/>
              <a:ext cx="45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dirty="0">
                  <a:solidFill>
                    <a:schemeClr val="bg2">
                      <a:lumMod val="50000"/>
                    </a:schemeClr>
                  </a:solidFill>
                </a:rPr>
                <a:t>PH</a:t>
              </a:r>
              <a:endParaRPr lang="en-US" sz="2800" b="0" dirty="0">
                <a:solidFill>
                  <a:schemeClr val="bg2">
                    <a:lumMod val="50000"/>
                  </a:schemeClr>
                </a:solidFill>
                <a:latin typeface="Symbol" pitchFamily="18" charset="2"/>
              </a:endParaRPr>
            </a:p>
          </p:txBody>
        </p:sp>
      </p:grpSp>
      <p:grpSp>
        <p:nvGrpSpPr>
          <p:cNvPr id="318696" name="Group 228"/>
          <p:cNvGrpSpPr>
            <a:grpSpLocks/>
          </p:cNvGrpSpPr>
          <p:nvPr/>
        </p:nvGrpSpPr>
        <p:grpSpPr bwMode="auto">
          <a:xfrm>
            <a:off x="4864100" y="1905000"/>
            <a:ext cx="3228975" cy="3746500"/>
            <a:chOff x="3064" y="1200"/>
            <a:chExt cx="2034" cy="2360"/>
          </a:xfrm>
        </p:grpSpPr>
        <p:sp>
          <p:nvSpPr>
            <p:cNvPr id="318530" name="AutoShape 229"/>
            <p:cNvSpPr>
              <a:spLocks noChangeArrowheads="1"/>
            </p:cNvSpPr>
            <p:nvPr/>
          </p:nvSpPr>
          <p:spPr bwMode="auto">
            <a:xfrm>
              <a:off x="3064" y="1252"/>
              <a:ext cx="1976" cy="2308"/>
            </a:xfrm>
            <a:prstGeom prst="roundRect">
              <a:avLst>
                <a:gd name="adj" fmla="val 414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1" name="Text Box 230"/>
            <p:cNvSpPr txBox="1">
              <a:spLocks noChangeArrowheads="1"/>
            </p:cNvSpPr>
            <p:nvPr/>
          </p:nvSpPr>
          <p:spPr bwMode="auto">
            <a:xfrm>
              <a:off x="4522" y="1200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dirty="0">
                  <a:solidFill>
                    <a:srgbClr val="FF0000"/>
                  </a:solidFill>
                </a:rPr>
                <a:t>BPP</a:t>
              </a:r>
              <a:endParaRPr lang="en-US" sz="2800" b="0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500"/>
                            </p:stCondLst>
                            <p:childTnLst>
                              <p:par>
                                <p:cTn id="15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000"/>
                            </p:stCondLst>
                            <p:childTnLst>
                              <p:par>
                                <p:cTn id="16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9500"/>
                            </p:stCondLst>
                            <p:childTnLst>
                              <p:par>
                                <p:cTn id="16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337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2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23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4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337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25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6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6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8500"/>
                            </p:stCondLst>
                            <p:childTnLst>
                              <p:par>
                                <p:cTn id="27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27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9500"/>
                            </p:stCondLst>
                            <p:childTnLst>
                              <p:par>
                                <p:cTn id="28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0"/>
                            </p:stCondLst>
                            <p:childTnLst>
                              <p:par>
                                <p:cTn id="29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5128" grpId="0"/>
      <p:bldP spid="3375130" grpId="0" animBg="1"/>
      <p:bldP spid="3375131" grpId="0" animBg="1"/>
      <p:bldP spid="3375132" grpId="0" animBg="1"/>
      <p:bldP spid="3375133" grpId="0" animBg="1"/>
      <p:bldP spid="3375134" grpId="0"/>
      <p:bldP spid="3375135" grpId="0" animBg="1"/>
      <p:bldP spid="3375136" grpId="0"/>
      <p:bldP spid="3375137" grpId="0" animBg="1"/>
      <p:bldP spid="3375138" grpId="0"/>
      <p:bldP spid="3375139" grpId="0" animBg="1"/>
      <p:bldP spid="3375140" grpId="0" animBg="1"/>
      <p:bldP spid="3375141" grpId="0" animBg="1"/>
      <p:bldP spid="3375142" grpId="0"/>
      <p:bldP spid="3375143" grpId="0" animBg="1"/>
      <p:bldP spid="3375144" grpId="0"/>
      <p:bldP spid="3375145" grpId="0" animBg="1"/>
      <p:bldP spid="3375146" grpId="0"/>
      <p:bldP spid="3375150" grpId="0"/>
      <p:bldP spid="3375151" grpId="0" animBg="1"/>
      <p:bldP spid="3375152" grpId="0"/>
      <p:bldP spid="3375153" grpId="0"/>
      <p:bldP spid="3375154" grpId="0" animBg="1"/>
      <p:bldP spid="3375155" grpId="0"/>
      <p:bldP spid="3375156" grpId="0"/>
      <p:bldP spid="3375157" grpId="0" animBg="1"/>
      <p:bldP spid="3375158" grpId="0" animBg="1"/>
      <p:bldP spid="3375159" grpId="0"/>
      <p:bldP spid="3375160" grpId="0" animBg="1"/>
      <p:bldP spid="3375161" grpId="0"/>
      <p:bldP spid="3375162" grpId="0" animBg="1"/>
      <p:bldP spid="3375163" grpId="0"/>
      <p:bldP spid="3375164" grpId="0" animBg="1"/>
      <p:bldP spid="3375165" grpId="0" animBg="1"/>
      <p:bldP spid="3375166" grpId="0"/>
      <p:bldP spid="3375167" grpId="0" animBg="1"/>
      <p:bldP spid="3375168" grpId="0" build="allAtOnce"/>
      <p:bldP spid="3375170" grpId="0"/>
      <p:bldP spid="3375259" grpId="0"/>
      <p:bldP spid="3375293" grpId="0"/>
      <p:bldP spid="3375294" grpId="0"/>
      <p:bldP spid="3375295" grpId="0"/>
      <p:bldP spid="3375307" grpId="0"/>
      <p:bldP spid="33753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 aside: L and NL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L (a.k.a. LSPACE) is the set of algorithms that can be solved by a DTM in logarithmic </a:t>
            </a:r>
            <a:r>
              <a:rPr lang="en-US" i="1" dirty="0" smtClean="0"/>
              <a:t>space</a:t>
            </a:r>
          </a:p>
          <a:p>
            <a:r>
              <a:rPr lang="en-US" dirty="0" smtClean="0">
                <a:sym typeface="Symbol"/>
              </a:rPr>
              <a:t>NL (a.k.a. NSPACE) is the set of </a:t>
            </a:r>
            <a:r>
              <a:rPr lang="en-US" dirty="0" smtClean="0"/>
              <a:t>algorithms that can be solved by a </a:t>
            </a:r>
            <a:r>
              <a:rPr lang="en-US" i="1" dirty="0" smtClean="0"/>
              <a:t>NTM </a:t>
            </a:r>
            <a:r>
              <a:rPr lang="en-US" dirty="0" smtClean="0"/>
              <a:t>in logarithmic </a:t>
            </a:r>
            <a:r>
              <a:rPr lang="en-US" i="1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L </a:t>
            </a:r>
            <a:r>
              <a:rPr lang="en-US" dirty="0" smtClean="0">
                <a:sym typeface="Symbol"/>
              </a:rPr>
              <a:t> </a:t>
            </a:r>
            <a:r>
              <a:rPr lang="en-US" dirty="0" smtClean="0"/>
              <a:t>NL </a:t>
            </a:r>
            <a:r>
              <a:rPr lang="en-US" dirty="0" smtClean="0">
                <a:sym typeface="Symbol"/>
              </a:rPr>
              <a:t> P</a:t>
            </a:r>
          </a:p>
          <a:p>
            <a:r>
              <a:rPr lang="en-US" dirty="0" smtClean="0">
                <a:sym typeface="Symbol"/>
              </a:rPr>
              <a:t>It is an open problem if L = NL</a:t>
            </a:r>
          </a:p>
          <a:p>
            <a:pPr lvl="1"/>
            <a:r>
              <a:rPr lang="en-US" dirty="0" smtClean="0">
                <a:sym typeface="Symbol"/>
              </a:rPr>
              <a:t>And if NL = P</a:t>
            </a:r>
          </a:p>
          <a:p>
            <a:r>
              <a:rPr lang="en-US" dirty="0" smtClean="0"/>
              <a:t>We can’t do a polynomial-time reduction for these complexity classes</a:t>
            </a:r>
          </a:p>
          <a:p>
            <a:pPr lvl="1"/>
            <a:r>
              <a:rPr lang="en-US" dirty="0" smtClean="0"/>
              <a:t>We need log-space reductions instead…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1879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700"/>
            <a:ext cx="9144000" cy="68326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151880" name="Oval 8"/>
          <p:cNvSpPr>
            <a:spLocks noChangeArrowheads="1"/>
          </p:cNvSpPr>
          <p:nvPr/>
        </p:nvSpPr>
        <p:spPr bwMode="auto">
          <a:xfrm>
            <a:off x="1676400" y="1295400"/>
            <a:ext cx="2057400" cy="6096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1882" name="Oval 10"/>
          <p:cNvSpPr>
            <a:spLocks noChangeArrowheads="1"/>
          </p:cNvSpPr>
          <p:nvPr/>
        </p:nvSpPr>
        <p:spPr bwMode="auto">
          <a:xfrm>
            <a:off x="4870450" y="2546350"/>
            <a:ext cx="1600200" cy="4572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51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51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51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1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1880" grpId="0" animBg="1"/>
      <p:bldP spid="315188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28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288"/>
            <a:ext cx="9177338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152903" name="Oval 7"/>
          <p:cNvSpPr>
            <a:spLocks noChangeArrowheads="1"/>
          </p:cNvSpPr>
          <p:nvPr/>
        </p:nvSpPr>
        <p:spPr bwMode="auto">
          <a:xfrm>
            <a:off x="5149850" y="6248400"/>
            <a:ext cx="381000" cy="2159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2904" name="Oval 8"/>
          <p:cNvSpPr>
            <a:spLocks noChangeArrowheads="1"/>
          </p:cNvSpPr>
          <p:nvPr/>
        </p:nvSpPr>
        <p:spPr bwMode="auto">
          <a:xfrm>
            <a:off x="4711700" y="6261100"/>
            <a:ext cx="381000" cy="2159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52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52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2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529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29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2903" grpId="0" animBg="1"/>
      <p:bldP spid="315290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3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7338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153924" name="Oval 4"/>
          <p:cNvSpPr>
            <a:spLocks noChangeArrowheads="1"/>
          </p:cNvSpPr>
          <p:nvPr/>
        </p:nvSpPr>
        <p:spPr bwMode="auto">
          <a:xfrm>
            <a:off x="6610350" y="1200150"/>
            <a:ext cx="876300" cy="3492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3925" name="Oval 5"/>
          <p:cNvSpPr>
            <a:spLocks noChangeArrowheads="1"/>
          </p:cNvSpPr>
          <p:nvPr/>
        </p:nvSpPr>
        <p:spPr bwMode="auto">
          <a:xfrm>
            <a:off x="7556500" y="1193800"/>
            <a:ext cx="768350" cy="3492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3926" name="Oval 6"/>
          <p:cNvSpPr>
            <a:spLocks noChangeArrowheads="1"/>
          </p:cNvSpPr>
          <p:nvPr/>
        </p:nvSpPr>
        <p:spPr bwMode="auto">
          <a:xfrm>
            <a:off x="4572000" y="2286000"/>
            <a:ext cx="800100" cy="3175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3927" name="Oval 7"/>
          <p:cNvSpPr>
            <a:spLocks noChangeArrowheads="1"/>
          </p:cNvSpPr>
          <p:nvPr/>
        </p:nvSpPr>
        <p:spPr bwMode="auto">
          <a:xfrm>
            <a:off x="3517900" y="2292350"/>
            <a:ext cx="381000" cy="2857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3929" name="Oval 9"/>
          <p:cNvSpPr>
            <a:spLocks noChangeArrowheads="1"/>
          </p:cNvSpPr>
          <p:nvPr/>
        </p:nvSpPr>
        <p:spPr bwMode="auto">
          <a:xfrm>
            <a:off x="1752600" y="5854700"/>
            <a:ext cx="260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53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53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539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39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539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539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539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539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53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53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3924" grpId="0" animBg="1"/>
      <p:bldP spid="3153925" grpId="0" animBg="1"/>
      <p:bldP spid="3153926" grpId="0" animBg="1"/>
      <p:bldP spid="3153927" grpId="0" animBg="1"/>
      <p:bldP spid="315392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49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7338" cy="6858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3154948" name="Oval 4"/>
          <p:cNvSpPr>
            <a:spLocks noChangeArrowheads="1"/>
          </p:cNvSpPr>
          <p:nvPr/>
        </p:nvSpPr>
        <p:spPr bwMode="auto">
          <a:xfrm>
            <a:off x="5772150" y="2590800"/>
            <a:ext cx="260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49" name="Oval 5"/>
          <p:cNvSpPr>
            <a:spLocks noChangeArrowheads="1"/>
          </p:cNvSpPr>
          <p:nvPr/>
        </p:nvSpPr>
        <p:spPr bwMode="auto">
          <a:xfrm>
            <a:off x="3498850" y="2597150"/>
            <a:ext cx="260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0" name="Oval 6"/>
          <p:cNvSpPr>
            <a:spLocks noChangeArrowheads="1"/>
          </p:cNvSpPr>
          <p:nvPr/>
        </p:nvSpPr>
        <p:spPr bwMode="auto">
          <a:xfrm>
            <a:off x="6927850" y="2368550"/>
            <a:ext cx="45720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1" name="Oval 7"/>
          <p:cNvSpPr>
            <a:spLocks noChangeArrowheads="1"/>
          </p:cNvSpPr>
          <p:nvPr/>
        </p:nvSpPr>
        <p:spPr bwMode="auto">
          <a:xfrm>
            <a:off x="8039100" y="2597150"/>
            <a:ext cx="76200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2" name="Oval 8"/>
          <p:cNvSpPr>
            <a:spLocks noChangeArrowheads="1"/>
          </p:cNvSpPr>
          <p:nvPr/>
        </p:nvSpPr>
        <p:spPr bwMode="auto">
          <a:xfrm>
            <a:off x="1866900" y="3009900"/>
            <a:ext cx="768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3" name="Oval 9"/>
          <p:cNvSpPr>
            <a:spLocks noChangeArrowheads="1"/>
          </p:cNvSpPr>
          <p:nvPr/>
        </p:nvSpPr>
        <p:spPr bwMode="auto">
          <a:xfrm>
            <a:off x="5372100" y="2997200"/>
            <a:ext cx="952500" cy="3111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4" name="Oval 10"/>
          <p:cNvSpPr>
            <a:spLocks noChangeArrowheads="1"/>
          </p:cNvSpPr>
          <p:nvPr/>
        </p:nvSpPr>
        <p:spPr bwMode="auto">
          <a:xfrm>
            <a:off x="6896100" y="2997200"/>
            <a:ext cx="952500" cy="31115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5" name="Oval 11"/>
          <p:cNvSpPr>
            <a:spLocks noChangeArrowheads="1"/>
          </p:cNvSpPr>
          <p:nvPr/>
        </p:nvSpPr>
        <p:spPr bwMode="auto">
          <a:xfrm>
            <a:off x="1765300" y="4330700"/>
            <a:ext cx="260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54957" name="Oval 13"/>
          <p:cNvSpPr>
            <a:spLocks noChangeArrowheads="1"/>
          </p:cNvSpPr>
          <p:nvPr/>
        </p:nvSpPr>
        <p:spPr bwMode="auto">
          <a:xfrm>
            <a:off x="5060950" y="5207000"/>
            <a:ext cx="641350" cy="266700"/>
          </a:xfrm>
          <a:prstGeom prst="ellipse">
            <a:avLst/>
          </a:prstGeom>
          <a:noFill/>
          <a:ln w="19050" algn="ctr">
            <a:solidFill>
              <a:srgbClr val="FF00FF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549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549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549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49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549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549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54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54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54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54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54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54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549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549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549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549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549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549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4948" grpId="0" animBg="1"/>
      <p:bldP spid="3154949" grpId="0" animBg="1"/>
      <p:bldP spid="3154950" grpId="0" animBg="1"/>
      <p:bldP spid="3154951" grpId="0" animBg="1"/>
      <p:bldP spid="3154952" grpId="0" animBg="1"/>
      <p:bldP spid="3154953" grpId="0" animBg="1"/>
      <p:bldP spid="3154954" grpId="0" animBg="1"/>
      <p:bldP spid="3154955" grpId="0" animBg="1"/>
      <p:bldP spid="315495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6998" name="Picture 6" descr="Zoo_diagram_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0000" y="0"/>
            <a:ext cx="3911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7000" name="Rectangle 8"/>
          <p:cNvSpPr>
            <a:spLocks noChangeArrowheads="1"/>
          </p:cNvSpPr>
          <p:nvPr/>
        </p:nvSpPr>
        <p:spPr bwMode="auto">
          <a:xfrm>
            <a:off x="50800" y="0"/>
            <a:ext cx="5105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sz="3200" b="0" dirty="0"/>
              <a:t>The “Complexity Zoo”</a:t>
            </a:r>
          </a:p>
          <a:p>
            <a:pPr marL="342900" indent="-342900"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3200" b="0" dirty="0"/>
              <a:t>Class inclusion diagram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/>
              <a:t>Currently </a:t>
            </a:r>
            <a:r>
              <a:rPr lang="en-US" sz="2800" b="0" dirty="0" smtClean="0">
                <a:solidFill>
                  <a:srgbClr val="FF0000"/>
                </a:solidFill>
              </a:rPr>
              <a:t>494 </a:t>
            </a:r>
            <a:r>
              <a:rPr lang="en-US" sz="2800" b="0" dirty="0" smtClean="0"/>
              <a:t>named </a:t>
            </a:r>
            <a:r>
              <a:rPr lang="en-US" sz="2800" b="0" dirty="0"/>
              <a:t>classes!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/>
              <a:t>Interactive, clickable map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  <a:buFontTx/>
              <a:buChar char="•"/>
            </a:pPr>
            <a:r>
              <a:rPr lang="en-US" sz="2800" b="0" dirty="0"/>
              <a:t>Shows class subset relations</a:t>
            </a:r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</a:pPr>
            <a:endParaRPr lang="en-US" b="0" dirty="0" smtClean="0"/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</a:pPr>
            <a:endParaRPr lang="en-US" dirty="0" smtClean="0"/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</a:pPr>
            <a:endParaRPr lang="en-US" b="0" dirty="0" smtClean="0"/>
          </a:p>
          <a:p>
            <a:pPr marL="342900" indent="-342900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b="0" dirty="0" smtClean="0"/>
              <a:t>Legend</a:t>
            </a:r>
            <a:r>
              <a:rPr lang="en-US" sz="2800" b="0" dirty="0"/>
              <a:t>:</a:t>
            </a:r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</a:pPr>
            <a:endParaRPr lang="en-US" sz="3200" b="0" dirty="0"/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</a:pPr>
            <a:endParaRPr lang="en-US" sz="3200" b="0" dirty="0"/>
          </a:p>
          <a:p>
            <a:pPr marL="342900" indent="-342900" eaLnBrk="1" hangingPunct="1">
              <a:lnSpc>
                <a:spcPct val="100000"/>
              </a:lnSpc>
              <a:spcBef>
                <a:spcPct val="20000"/>
              </a:spcBef>
            </a:pPr>
            <a:endParaRPr lang="en-US" sz="3200" b="0" dirty="0"/>
          </a:p>
        </p:txBody>
      </p:sp>
      <p:pic>
        <p:nvPicPr>
          <p:cNvPr id="3157002" name="Picture 10" descr="Map_Legen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4572000"/>
            <a:ext cx="5029200" cy="175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57003" name="Rectangle 11"/>
          <p:cNvSpPr>
            <a:spLocks noChangeArrowheads="1"/>
          </p:cNvSpPr>
          <p:nvPr/>
        </p:nvSpPr>
        <p:spPr bwMode="auto">
          <a:xfrm>
            <a:off x="0" y="6507163"/>
            <a:ext cx="5502275" cy="274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tIns="0" bIns="0">
            <a:spAutoFit/>
          </a:bodyPr>
          <a:lstStyle/>
          <a:p>
            <a:pPr eaLnBrk="1" hangingPunct="1">
              <a:lnSpc>
                <a:spcPct val="100000"/>
              </a:lnSpc>
              <a:spcBef>
                <a:spcPct val="20000"/>
              </a:spcBef>
            </a:pPr>
            <a:r>
              <a:rPr lang="en-US" b="0" dirty="0"/>
              <a:t>http://www.math.ucdavis.edu/~greg/zoology/diagram.xml</a:t>
            </a: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7607300" y="4953000"/>
            <a:ext cx="1600200" cy="1905000"/>
            <a:chOff x="4792" y="3120"/>
            <a:chExt cx="1008" cy="1200"/>
          </a:xfrm>
        </p:grpSpPr>
        <p:pic>
          <p:nvPicPr>
            <p:cNvPr id="194567" name="Picture 12" descr="Scott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016" y="3120"/>
              <a:ext cx="720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568" name="Rectangle 13"/>
            <p:cNvSpPr>
              <a:spLocks noChangeArrowheads="1"/>
            </p:cNvSpPr>
            <p:nvPr/>
          </p:nvSpPr>
          <p:spPr bwMode="auto">
            <a:xfrm>
              <a:off x="4792" y="4147"/>
              <a:ext cx="1008" cy="17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pPr algn="r" eaLnBrk="1" hangingPunct="1">
                <a:lnSpc>
                  <a:spcPct val="100000"/>
                </a:lnSpc>
                <a:spcBef>
                  <a:spcPct val="20000"/>
                </a:spcBef>
              </a:pPr>
              <a:r>
                <a:rPr lang="en-US" b="0"/>
                <a:t>Scott Aaronson</a:t>
              </a:r>
            </a:p>
          </p:txBody>
        </p:sp>
      </p:grpSp>
      <p:pic>
        <p:nvPicPr>
          <p:cNvPr id="9" name="Picture 2" descr="C:\Users\Gabriel Robins\Desktop\Tape measure\vectorstock-64774-tape-measure-vector_croppe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38557" y="3048000"/>
            <a:ext cx="1171443" cy="762000"/>
          </a:xfrm>
          <a:prstGeom prst="rect">
            <a:avLst/>
          </a:prstGeom>
          <a:noFill/>
        </p:spPr>
      </p:pic>
      <p:pic>
        <p:nvPicPr>
          <p:cNvPr id="11" name="Picture 5" descr="animplugins-te1-001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2895600"/>
            <a:ext cx="72671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56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56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57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57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700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3139" name="Picture 3" descr="Zoo_diagram_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050"/>
            <a:ext cx="9128125" cy="1600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48555E-6 L -1.94444E-6 -1.3456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3163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4165" name="Picture 5" descr="Zoo_diagram_30a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0"/>
            <a:ext cx="8610600" cy="6888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4166" name="Rectangle 6"/>
          <p:cNvSpPr>
            <a:spLocks noChangeArrowheads="1"/>
          </p:cNvSpPr>
          <p:nvPr/>
        </p:nvSpPr>
        <p:spPr bwMode="auto">
          <a:xfrm>
            <a:off x="128588" y="80963"/>
            <a:ext cx="6096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  <a:latin typeface="Symbol" pitchFamily="18" charset="2"/>
              </a:rPr>
              <a:t>2</a:t>
            </a:r>
            <a:r>
              <a:rPr lang="en-US" sz="2400" b="0" baseline="50000">
                <a:solidFill>
                  <a:srgbClr val="FF0000"/>
                </a:solidFill>
                <a:latin typeface="Symbol" pitchFamily="18" charset="2"/>
              </a:rPr>
              <a:t>S</a:t>
            </a:r>
            <a:r>
              <a:rPr lang="en-US" sz="2400" b="0" baseline="5000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164167" name="Rectangle 7"/>
          <p:cNvSpPr>
            <a:spLocks noChangeArrowheads="1"/>
          </p:cNvSpPr>
          <p:nvPr/>
        </p:nvSpPr>
        <p:spPr bwMode="auto">
          <a:xfrm>
            <a:off x="1584325" y="654050"/>
            <a:ext cx="1428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rgbClr val="FF0000"/>
                </a:solidFill>
              </a:rPr>
              <a:t>Recognizable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68" name="Rectangle 8"/>
          <p:cNvSpPr>
            <a:spLocks noChangeArrowheads="1"/>
          </p:cNvSpPr>
          <p:nvPr/>
        </p:nvSpPr>
        <p:spPr bwMode="auto">
          <a:xfrm>
            <a:off x="2033588" y="1066800"/>
            <a:ext cx="11112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>
                <a:solidFill>
                  <a:srgbClr val="FF0000"/>
                </a:solidFill>
              </a:rPr>
              <a:t>Decidable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69" name="Oval 9"/>
          <p:cNvSpPr>
            <a:spLocks noChangeArrowheads="1"/>
          </p:cNvSpPr>
          <p:nvPr/>
        </p:nvSpPr>
        <p:spPr bwMode="auto">
          <a:xfrm>
            <a:off x="3684588" y="6553200"/>
            <a:ext cx="409575" cy="19685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70" name="Rectangle 10"/>
          <p:cNvSpPr>
            <a:spLocks noChangeArrowheads="1"/>
          </p:cNvSpPr>
          <p:nvPr/>
        </p:nvSpPr>
        <p:spPr bwMode="auto">
          <a:xfrm>
            <a:off x="4022725" y="6400800"/>
            <a:ext cx="1295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Polynomial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space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71" name="Rectangle 11"/>
          <p:cNvSpPr>
            <a:spLocks noChangeArrowheads="1"/>
          </p:cNvSpPr>
          <p:nvPr/>
        </p:nvSpPr>
        <p:spPr bwMode="auto">
          <a:xfrm>
            <a:off x="5737225" y="3409950"/>
            <a:ext cx="1346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Exponential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space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72" name="Oval 12"/>
          <p:cNvSpPr>
            <a:spLocks noChangeArrowheads="1"/>
          </p:cNvSpPr>
          <p:nvPr/>
        </p:nvSpPr>
        <p:spPr bwMode="auto">
          <a:xfrm>
            <a:off x="5256213" y="3468688"/>
            <a:ext cx="500062" cy="195262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73" name="Rectangle 13"/>
          <p:cNvSpPr>
            <a:spLocks noChangeArrowheads="1"/>
          </p:cNvSpPr>
          <p:nvPr/>
        </p:nvSpPr>
        <p:spPr bwMode="auto">
          <a:xfrm>
            <a:off x="1676400" y="6019800"/>
            <a:ext cx="142875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Deterministic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exponential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time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74" name="Oval 14"/>
          <p:cNvSpPr>
            <a:spLocks noChangeArrowheads="1"/>
          </p:cNvSpPr>
          <p:nvPr/>
        </p:nvSpPr>
        <p:spPr bwMode="auto">
          <a:xfrm>
            <a:off x="2616200" y="5781675"/>
            <a:ext cx="292100" cy="190500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75" name="Rectangle 15"/>
          <p:cNvSpPr>
            <a:spLocks noChangeArrowheads="1"/>
          </p:cNvSpPr>
          <p:nvPr/>
        </p:nvSpPr>
        <p:spPr bwMode="auto">
          <a:xfrm>
            <a:off x="835025" y="4749800"/>
            <a:ext cx="1847850" cy="66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Non-deterministic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exponential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time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4176" name="Oval 16"/>
          <p:cNvSpPr>
            <a:spLocks noChangeArrowheads="1"/>
          </p:cNvSpPr>
          <p:nvPr/>
        </p:nvSpPr>
        <p:spPr bwMode="auto">
          <a:xfrm>
            <a:off x="1643063" y="5399088"/>
            <a:ext cx="349250" cy="195262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77" name="Oval 17"/>
          <p:cNvSpPr>
            <a:spLocks noChangeArrowheads="1"/>
          </p:cNvSpPr>
          <p:nvPr/>
        </p:nvSpPr>
        <p:spPr bwMode="auto">
          <a:xfrm>
            <a:off x="1327150" y="777875"/>
            <a:ext cx="290513" cy="18732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4180" name="Oval 20"/>
          <p:cNvSpPr>
            <a:spLocks noChangeArrowheads="1"/>
          </p:cNvSpPr>
          <p:nvPr/>
        </p:nvSpPr>
        <p:spPr bwMode="auto">
          <a:xfrm>
            <a:off x="1795463" y="1162050"/>
            <a:ext cx="290512" cy="18732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r>
              <a:rPr lang="en-US">
                <a:solidFill>
                  <a:srgbClr val="FF00FF"/>
                </a:solidFill>
              </a:rPr>
              <a:t>       </a:t>
            </a:r>
          </a:p>
        </p:txBody>
      </p:sp>
      <p:sp>
        <p:nvSpPr>
          <p:cNvPr id="3164181" name="Oval 21"/>
          <p:cNvSpPr>
            <a:spLocks noChangeArrowheads="1"/>
          </p:cNvSpPr>
          <p:nvPr/>
        </p:nvSpPr>
        <p:spPr bwMode="auto">
          <a:xfrm>
            <a:off x="569913" y="6350"/>
            <a:ext cx="290512" cy="187325"/>
          </a:xfrm>
          <a:prstGeom prst="ellipse">
            <a:avLst/>
          </a:prstGeom>
          <a:noFill/>
          <a:ln w="1905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64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64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64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64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64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4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4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64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64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64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64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64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64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64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64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64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64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64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64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64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64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64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64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64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641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641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64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64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64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64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166" grpId="0"/>
      <p:bldP spid="3164167" grpId="0"/>
      <p:bldP spid="3164168" grpId="0"/>
      <p:bldP spid="3164169" grpId="0" animBg="1"/>
      <p:bldP spid="3164170" grpId="0"/>
      <p:bldP spid="3164171" grpId="0"/>
      <p:bldP spid="3164172" grpId="0" animBg="1"/>
      <p:bldP spid="3164173" grpId="0"/>
      <p:bldP spid="3164174" grpId="0" animBg="1"/>
      <p:bldP spid="3164175" grpId="0"/>
      <p:bldP spid="3164176" grpId="0" animBg="1"/>
      <p:bldP spid="3164177" grpId="0" animBg="1"/>
      <p:bldP spid="3164180" grpId="0" animBg="1"/>
      <p:bldP spid="316418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2115" name="Picture 3" descr="Zoo_diagram_30b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688"/>
            <a:ext cx="9144000" cy="674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2116" name="Oval 4"/>
          <p:cNvSpPr>
            <a:spLocks noChangeArrowheads="1"/>
          </p:cNvSpPr>
          <p:nvPr/>
        </p:nvSpPr>
        <p:spPr bwMode="auto">
          <a:xfrm>
            <a:off x="5503863" y="63500"/>
            <a:ext cx="292100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17" name="Rectangle 5"/>
          <p:cNvSpPr>
            <a:spLocks noChangeArrowheads="1"/>
          </p:cNvSpPr>
          <p:nvPr/>
        </p:nvSpPr>
        <p:spPr bwMode="auto">
          <a:xfrm>
            <a:off x="5019675" y="177800"/>
            <a:ext cx="12954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Polynomial </a:t>
            </a:r>
          </a:p>
          <a:p>
            <a:pPr algn="ctr">
              <a:lnSpc>
                <a:spcPct val="70000"/>
              </a:lnSpc>
            </a:pPr>
            <a:r>
              <a:rPr lang="en-US" b="0">
                <a:solidFill>
                  <a:srgbClr val="FF0000"/>
                </a:solidFill>
              </a:rPr>
              <a:t>space</a:t>
            </a:r>
            <a:endParaRPr lang="en-US" b="0" baseline="50000">
              <a:solidFill>
                <a:srgbClr val="FF0000"/>
              </a:solidFill>
            </a:endParaRPr>
          </a:p>
        </p:txBody>
      </p:sp>
      <p:sp>
        <p:nvSpPr>
          <p:cNvPr id="3162118" name="Oval 6"/>
          <p:cNvSpPr>
            <a:spLocks noChangeArrowheads="1"/>
          </p:cNvSpPr>
          <p:nvPr/>
        </p:nvSpPr>
        <p:spPr bwMode="auto">
          <a:xfrm>
            <a:off x="4470400" y="6597650"/>
            <a:ext cx="204788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19" name="Rectangle 7"/>
          <p:cNvSpPr>
            <a:spLocks noChangeArrowheads="1"/>
          </p:cNvSpPr>
          <p:nvPr/>
        </p:nvSpPr>
        <p:spPr bwMode="auto">
          <a:xfrm>
            <a:off x="2922588" y="6435725"/>
            <a:ext cx="15271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</a:t>
            </a:r>
          </a:p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polynomial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0" name="Oval 8"/>
          <p:cNvSpPr>
            <a:spLocks noChangeArrowheads="1"/>
          </p:cNvSpPr>
          <p:nvPr/>
        </p:nvSpPr>
        <p:spPr bwMode="auto">
          <a:xfrm>
            <a:off x="4279900" y="5235575"/>
            <a:ext cx="204788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1" name="Rectangle 9"/>
          <p:cNvSpPr>
            <a:spLocks noChangeArrowheads="1"/>
          </p:cNvSpPr>
          <p:nvPr/>
        </p:nvSpPr>
        <p:spPr bwMode="auto">
          <a:xfrm>
            <a:off x="2625725" y="5070475"/>
            <a:ext cx="1668463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polynomial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2" name="Oval 10"/>
          <p:cNvSpPr>
            <a:spLocks noChangeArrowheads="1"/>
          </p:cNvSpPr>
          <p:nvPr/>
        </p:nvSpPr>
        <p:spPr bwMode="auto">
          <a:xfrm>
            <a:off x="4745038" y="6597650"/>
            <a:ext cx="222250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3" name="Rectangle 11"/>
          <p:cNvSpPr>
            <a:spLocks noChangeArrowheads="1"/>
          </p:cNvSpPr>
          <p:nvPr/>
        </p:nvSpPr>
        <p:spPr bwMode="auto">
          <a:xfrm>
            <a:off x="4922838" y="6459538"/>
            <a:ext cx="1668462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linear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4" name="Oval 12"/>
          <p:cNvSpPr>
            <a:spLocks noChangeArrowheads="1"/>
          </p:cNvSpPr>
          <p:nvPr/>
        </p:nvSpPr>
        <p:spPr bwMode="auto">
          <a:xfrm>
            <a:off x="8734425" y="6324600"/>
            <a:ext cx="387350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5" name="Rectangle 13"/>
          <p:cNvSpPr>
            <a:spLocks noChangeArrowheads="1"/>
          </p:cNvSpPr>
          <p:nvPr/>
        </p:nvSpPr>
        <p:spPr bwMode="auto">
          <a:xfrm>
            <a:off x="7496175" y="6448425"/>
            <a:ext cx="1668463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linear space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6" name="Oval 14"/>
          <p:cNvSpPr>
            <a:spLocks noChangeArrowheads="1"/>
          </p:cNvSpPr>
          <p:nvPr/>
        </p:nvSpPr>
        <p:spPr bwMode="auto">
          <a:xfrm>
            <a:off x="7419975" y="1697038"/>
            <a:ext cx="204788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7" name="Rectangle 15"/>
          <p:cNvSpPr>
            <a:spLocks noChangeArrowheads="1"/>
          </p:cNvSpPr>
          <p:nvPr/>
        </p:nvSpPr>
        <p:spPr bwMode="auto">
          <a:xfrm>
            <a:off x="6129338" y="1555750"/>
            <a:ext cx="136842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Polynomial</a:t>
            </a:r>
          </a:p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time hierarchy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2128" name="Oval 16"/>
          <p:cNvSpPr>
            <a:spLocks noChangeArrowheads="1"/>
          </p:cNvSpPr>
          <p:nvPr/>
        </p:nvSpPr>
        <p:spPr bwMode="auto">
          <a:xfrm>
            <a:off x="4176713" y="2786063"/>
            <a:ext cx="204787" cy="136525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2129" name="Rectangle 17"/>
          <p:cNvSpPr>
            <a:spLocks noChangeArrowheads="1"/>
          </p:cNvSpPr>
          <p:nvPr/>
        </p:nvSpPr>
        <p:spPr bwMode="auto">
          <a:xfrm>
            <a:off x="4270375" y="2622550"/>
            <a:ext cx="10572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Interactive</a:t>
            </a:r>
          </a:p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proofs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62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62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62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62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62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2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2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62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62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62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62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62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62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62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62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62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62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62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62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62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62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62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62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62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62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62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62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62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62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62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2116" grpId="0" animBg="1"/>
      <p:bldP spid="3162117" grpId="0"/>
      <p:bldP spid="3162118" grpId="0" animBg="1"/>
      <p:bldP spid="3162119" grpId="0"/>
      <p:bldP spid="3162120" grpId="0" animBg="1"/>
      <p:bldP spid="3162121" grpId="0"/>
      <p:bldP spid="3162122" grpId="0" animBg="1"/>
      <p:bldP spid="3162123" grpId="0"/>
      <p:bldP spid="3162124" grpId="0" animBg="1"/>
      <p:bldP spid="3162125" grpId="0"/>
      <p:bldP spid="3162126" grpId="0" animBg="1"/>
      <p:bldP spid="3162127" grpId="0"/>
      <p:bldP spid="3162128" grpId="0" animBg="1"/>
      <p:bldP spid="31621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5191" name="Picture 7" descr="Zoo_diagram_ccc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1371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65192" name="Oval 8"/>
          <p:cNvSpPr>
            <a:spLocks noChangeArrowheads="1"/>
          </p:cNvSpPr>
          <p:nvPr/>
        </p:nvSpPr>
        <p:spPr bwMode="auto">
          <a:xfrm>
            <a:off x="3402013" y="98425"/>
            <a:ext cx="252412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193" name="Rectangle 9"/>
          <p:cNvSpPr>
            <a:spLocks noChangeArrowheads="1"/>
          </p:cNvSpPr>
          <p:nvPr/>
        </p:nvSpPr>
        <p:spPr bwMode="auto">
          <a:xfrm>
            <a:off x="1901825" y="0"/>
            <a:ext cx="15271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</a:t>
            </a:r>
          </a:p>
          <a:p>
            <a:pPr algn="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polynomial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194" name="Oval 10"/>
          <p:cNvSpPr>
            <a:spLocks noChangeArrowheads="1"/>
          </p:cNvSpPr>
          <p:nvPr/>
        </p:nvSpPr>
        <p:spPr bwMode="auto">
          <a:xfrm>
            <a:off x="3486150" y="444500"/>
            <a:ext cx="265113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196" name="Rectangle 12"/>
          <p:cNvSpPr>
            <a:spLocks noChangeArrowheads="1"/>
          </p:cNvSpPr>
          <p:nvPr/>
        </p:nvSpPr>
        <p:spPr bwMode="auto">
          <a:xfrm>
            <a:off x="3425825" y="603250"/>
            <a:ext cx="12954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linear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197" name="Rectangle 13"/>
          <p:cNvSpPr>
            <a:spLocks noChangeArrowheads="1"/>
          </p:cNvSpPr>
          <p:nvPr/>
        </p:nvSpPr>
        <p:spPr bwMode="auto">
          <a:xfrm rot="1123250">
            <a:off x="3905250" y="215900"/>
            <a:ext cx="1668463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linear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198" name="Oval 14"/>
          <p:cNvSpPr>
            <a:spLocks noChangeArrowheads="1"/>
          </p:cNvSpPr>
          <p:nvPr/>
        </p:nvSpPr>
        <p:spPr bwMode="auto">
          <a:xfrm>
            <a:off x="3740150" y="96838"/>
            <a:ext cx="290513" cy="1730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199" name="Oval 15"/>
          <p:cNvSpPr>
            <a:spLocks noChangeArrowheads="1"/>
          </p:cNvSpPr>
          <p:nvPr/>
        </p:nvSpPr>
        <p:spPr bwMode="auto">
          <a:xfrm>
            <a:off x="4748213" y="95250"/>
            <a:ext cx="290512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00" name="Rectangle 16"/>
          <p:cNvSpPr>
            <a:spLocks noChangeArrowheads="1"/>
          </p:cNvSpPr>
          <p:nvPr/>
        </p:nvSpPr>
        <p:spPr bwMode="auto">
          <a:xfrm>
            <a:off x="4994275" y="69850"/>
            <a:ext cx="1981200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Poly-logarithmic time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01" name="Oval 17"/>
          <p:cNvSpPr>
            <a:spLocks noChangeArrowheads="1"/>
          </p:cNvSpPr>
          <p:nvPr/>
        </p:nvSpPr>
        <p:spPr bwMode="auto">
          <a:xfrm>
            <a:off x="4456113" y="1482725"/>
            <a:ext cx="260350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02" name="Rectangle 18"/>
          <p:cNvSpPr>
            <a:spLocks noChangeArrowheads="1"/>
          </p:cNvSpPr>
          <p:nvPr/>
        </p:nvSpPr>
        <p:spPr bwMode="auto">
          <a:xfrm>
            <a:off x="4665663" y="1447800"/>
            <a:ext cx="1611312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Context-sensitive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03" name="Oval 19"/>
          <p:cNvSpPr>
            <a:spLocks noChangeArrowheads="1"/>
          </p:cNvSpPr>
          <p:nvPr/>
        </p:nvSpPr>
        <p:spPr bwMode="auto">
          <a:xfrm>
            <a:off x="3948113" y="2524125"/>
            <a:ext cx="295275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04" name="Rectangle 20"/>
          <p:cNvSpPr>
            <a:spLocks noChangeArrowheads="1"/>
          </p:cNvSpPr>
          <p:nvPr/>
        </p:nvSpPr>
        <p:spPr bwMode="auto">
          <a:xfrm>
            <a:off x="4167188" y="2409825"/>
            <a:ext cx="1346200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 </a:t>
            </a:r>
            <a:br>
              <a:rPr lang="en-US" sz="1600" b="0">
                <a:solidFill>
                  <a:srgbClr val="FF0000"/>
                </a:solidFill>
              </a:rPr>
            </a:br>
            <a:r>
              <a:rPr lang="en-US" sz="1600" b="0">
                <a:solidFill>
                  <a:srgbClr val="FF0000"/>
                </a:solidFill>
              </a:rPr>
              <a:t>context-free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05" name="Oval 21"/>
          <p:cNvSpPr>
            <a:spLocks noChangeArrowheads="1"/>
          </p:cNvSpPr>
          <p:nvPr/>
        </p:nvSpPr>
        <p:spPr bwMode="auto">
          <a:xfrm>
            <a:off x="3705225" y="4603750"/>
            <a:ext cx="258763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06" name="Rectangle 22"/>
          <p:cNvSpPr>
            <a:spLocks noChangeArrowheads="1"/>
          </p:cNvSpPr>
          <p:nvPr/>
        </p:nvSpPr>
        <p:spPr bwMode="auto">
          <a:xfrm>
            <a:off x="3914775" y="4579938"/>
            <a:ext cx="828675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Regular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10" name="Oval 26"/>
          <p:cNvSpPr>
            <a:spLocks noChangeArrowheads="1"/>
          </p:cNvSpPr>
          <p:nvPr/>
        </p:nvSpPr>
        <p:spPr bwMode="auto">
          <a:xfrm>
            <a:off x="2908300" y="3910013"/>
            <a:ext cx="258763" cy="1730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11" name="Rectangle 27"/>
          <p:cNvSpPr>
            <a:spLocks noChangeArrowheads="1"/>
          </p:cNvSpPr>
          <p:nvPr/>
        </p:nvSpPr>
        <p:spPr bwMode="auto">
          <a:xfrm>
            <a:off x="3105150" y="3810000"/>
            <a:ext cx="16287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logarithmic space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12" name="Oval 28"/>
          <p:cNvSpPr>
            <a:spLocks noChangeArrowheads="1"/>
          </p:cNvSpPr>
          <p:nvPr/>
        </p:nvSpPr>
        <p:spPr bwMode="auto">
          <a:xfrm>
            <a:off x="1474788" y="2176463"/>
            <a:ext cx="258762" cy="1730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13" name="Rectangle 29"/>
          <p:cNvSpPr>
            <a:spLocks noChangeArrowheads="1"/>
          </p:cNvSpPr>
          <p:nvPr/>
        </p:nvSpPr>
        <p:spPr bwMode="auto">
          <a:xfrm>
            <a:off x="166688" y="2324100"/>
            <a:ext cx="1668462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Non-deterministic</a:t>
            </a:r>
          </a:p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logarithmic space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sp>
        <p:nvSpPr>
          <p:cNvPr id="3165215" name="Oval 31"/>
          <p:cNvSpPr>
            <a:spLocks noChangeArrowheads="1"/>
          </p:cNvSpPr>
          <p:nvPr/>
        </p:nvSpPr>
        <p:spPr bwMode="auto">
          <a:xfrm>
            <a:off x="1397000" y="6681788"/>
            <a:ext cx="315913" cy="173037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16" name="Rectangle 32"/>
          <p:cNvSpPr>
            <a:spLocks noChangeArrowheads="1"/>
          </p:cNvSpPr>
          <p:nvPr/>
        </p:nvSpPr>
        <p:spPr bwMode="auto">
          <a:xfrm>
            <a:off x="1676400" y="6629400"/>
            <a:ext cx="1004888" cy="26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Empty set</a:t>
            </a:r>
          </a:p>
        </p:txBody>
      </p:sp>
      <p:sp>
        <p:nvSpPr>
          <p:cNvPr id="3165223" name="Oval 39"/>
          <p:cNvSpPr>
            <a:spLocks noChangeArrowheads="1"/>
          </p:cNvSpPr>
          <p:nvPr/>
        </p:nvSpPr>
        <p:spPr bwMode="auto">
          <a:xfrm>
            <a:off x="2676525" y="2174875"/>
            <a:ext cx="255588" cy="173038"/>
          </a:xfrm>
          <a:prstGeom prst="ellips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</p:spPr>
        <p:txBody>
          <a:bodyPr wrap="none" tIns="0" bIns="0" anchor="ctr"/>
          <a:lstStyle/>
          <a:p>
            <a:pPr algn="ctr"/>
            <a:endParaRPr lang="en-US">
              <a:solidFill>
                <a:srgbClr val="FF00FF"/>
              </a:solidFill>
            </a:endParaRPr>
          </a:p>
        </p:txBody>
      </p:sp>
      <p:sp>
        <p:nvSpPr>
          <p:cNvPr id="3165224" name="Rectangle 40"/>
          <p:cNvSpPr>
            <a:spLocks noChangeArrowheads="1"/>
          </p:cNvSpPr>
          <p:nvPr/>
        </p:nvSpPr>
        <p:spPr bwMode="auto">
          <a:xfrm>
            <a:off x="2216150" y="2308225"/>
            <a:ext cx="828675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Context</a:t>
            </a:r>
          </a:p>
          <a:p>
            <a:pPr algn="ctr">
              <a:lnSpc>
                <a:spcPct val="70000"/>
              </a:lnSpc>
            </a:pPr>
            <a:r>
              <a:rPr lang="en-US" sz="1600" b="0">
                <a:solidFill>
                  <a:srgbClr val="FF0000"/>
                </a:solidFill>
              </a:rPr>
              <a:t>free</a:t>
            </a:r>
            <a:endParaRPr lang="en-US" sz="1600" b="0" baseline="50000">
              <a:solidFill>
                <a:srgbClr val="FF0000"/>
              </a:solidFill>
            </a:endParaRPr>
          </a:p>
        </p:txBody>
      </p:sp>
      <p:pic>
        <p:nvPicPr>
          <p:cNvPr id="3165225" name="Picture 41" descr="Chomsky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4038600"/>
            <a:ext cx="3144838" cy="2582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65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65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65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65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65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65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65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65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65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65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65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65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65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65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65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65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65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65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65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65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65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65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65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65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65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65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65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65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65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65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165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65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165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65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165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165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165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165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500"/>
                            </p:stCondLst>
                            <p:childTnLst>
                              <p:par>
                                <p:cTn id="10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165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65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165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165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165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165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3165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165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5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165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165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5192" grpId="0" animBg="1"/>
      <p:bldP spid="3165193" grpId="0"/>
      <p:bldP spid="3165194" grpId="0" animBg="1"/>
      <p:bldP spid="3165196" grpId="0"/>
      <p:bldP spid="3165197" grpId="0"/>
      <p:bldP spid="3165198" grpId="0" animBg="1"/>
      <p:bldP spid="3165199" grpId="0" animBg="1"/>
      <p:bldP spid="3165200" grpId="0"/>
      <p:bldP spid="3165201" grpId="0" animBg="1"/>
      <p:bldP spid="3165202" grpId="0"/>
      <p:bldP spid="3165203" grpId="0" animBg="1"/>
      <p:bldP spid="3165204" grpId="0"/>
      <p:bldP spid="3165205" grpId="0" animBg="1"/>
      <p:bldP spid="3165206" grpId="0"/>
      <p:bldP spid="3165210" grpId="0" animBg="1"/>
      <p:bldP spid="3165211" grpId="0"/>
      <p:bldP spid="3165212" grpId="0" animBg="1"/>
      <p:bldP spid="3165213" grpId="0"/>
      <p:bldP spid="3165215" grpId="0" animBg="1"/>
      <p:bldP spid="3165216" grpId="0"/>
      <p:bldP spid="3165223" grpId="0" animBg="1"/>
      <p:bldP spid="31652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5540375" y="2006600"/>
            <a:ext cx="920750" cy="365125"/>
            <a:chOff x="5328" y="3888"/>
            <a:chExt cx="580" cy="230"/>
          </a:xfrm>
        </p:grpSpPr>
        <p:sp>
          <p:nvSpPr>
            <p:cNvPr id="318685" name="AutoShape 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6" name="AutoShape 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7" name="AutoShape 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88" name="AutoShape 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91" name="Rectangle 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2" name="Rectangle 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3" name="Rectangle 1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94" name="Rectangle 1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90" name="Rectangle 1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5540375" y="2387600"/>
            <a:ext cx="920750" cy="365125"/>
            <a:chOff x="5328" y="3888"/>
            <a:chExt cx="580" cy="230"/>
          </a:xfrm>
        </p:grpSpPr>
        <p:sp>
          <p:nvSpPr>
            <p:cNvPr id="318675" name="AutoShape 14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6" name="AutoShape 15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7" name="AutoShape 16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78" name="AutoShape 17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18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81" name="Rectangle 19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2" name="Rectangle 20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3" name="Rectangle 21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84" name="Rectangle 22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80" name="Rectangle 23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128" name="Text Box 24"/>
          <p:cNvSpPr txBox="1">
            <a:spLocks noChangeArrowheads="1"/>
          </p:cNvSpPr>
          <p:nvPr/>
        </p:nvSpPr>
        <p:spPr bwMode="auto">
          <a:xfrm rot="-5400000">
            <a:off x="2260600" y="3646488"/>
            <a:ext cx="340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PSPACE-complete </a:t>
            </a:r>
            <a:r>
              <a:rPr lang="en-US" sz="2400" b="0">
                <a:solidFill>
                  <a:srgbClr val="33CC33"/>
                </a:solidFill>
              </a:rPr>
              <a:t>QBF</a:t>
            </a:r>
            <a:r>
              <a:rPr lang="en-US" sz="2400" b="0"/>
              <a:t> 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18469" name="Rectangle 25"/>
          <p:cNvSpPr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en-US" sz="3800" b="0">
                <a:solidFill>
                  <a:schemeClr val="tx2"/>
                </a:solidFill>
              </a:rPr>
              <a:t>The Extended Chomsky Hierarchy Reloaded</a:t>
            </a:r>
          </a:p>
        </p:txBody>
      </p:sp>
      <p:sp>
        <p:nvSpPr>
          <p:cNvPr id="3375130" name="AutoShape 26"/>
          <p:cNvSpPr>
            <a:spLocks noChangeArrowheads="1"/>
          </p:cNvSpPr>
          <p:nvPr/>
        </p:nvSpPr>
        <p:spPr bwMode="auto">
          <a:xfrm>
            <a:off x="5735638" y="4770438"/>
            <a:ext cx="1717675" cy="385762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1" name="AutoShape 27"/>
          <p:cNvSpPr>
            <a:spLocks noChangeArrowheads="1"/>
          </p:cNvSpPr>
          <p:nvPr/>
        </p:nvSpPr>
        <p:spPr bwMode="auto">
          <a:xfrm>
            <a:off x="5648325" y="4330700"/>
            <a:ext cx="1881188" cy="9017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2" name="AutoShape 28"/>
          <p:cNvSpPr>
            <a:spLocks noChangeArrowheads="1"/>
          </p:cNvSpPr>
          <p:nvPr/>
        </p:nvSpPr>
        <p:spPr bwMode="auto">
          <a:xfrm>
            <a:off x="5559425" y="3937000"/>
            <a:ext cx="2046288" cy="1371600"/>
          </a:xfrm>
          <a:prstGeom prst="roundRect">
            <a:avLst>
              <a:gd name="adj" fmla="val 9144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3" name="AutoShape 29"/>
          <p:cNvSpPr>
            <a:spLocks noChangeArrowheads="1"/>
          </p:cNvSpPr>
          <p:nvPr/>
        </p:nvSpPr>
        <p:spPr bwMode="auto">
          <a:xfrm>
            <a:off x="5006975" y="3540125"/>
            <a:ext cx="2674938" cy="1844675"/>
          </a:xfrm>
          <a:prstGeom prst="roundRect">
            <a:avLst>
              <a:gd name="adj" fmla="val 852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4" name="Text Box 30"/>
          <p:cNvSpPr txBox="1">
            <a:spLocks noChangeArrowheads="1"/>
          </p:cNvSpPr>
          <p:nvPr/>
        </p:nvSpPr>
        <p:spPr bwMode="auto">
          <a:xfrm>
            <a:off x="4981575" y="3411538"/>
            <a:ext cx="3581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Context-free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ww</a:t>
            </a:r>
            <a:r>
              <a:rPr lang="en-US" sz="2800" b="0" baseline="30000">
                <a:solidFill>
                  <a:srgbClr val="33CC33"/>
                </a:solidFill>
              </a:rPr>
              <a:t>R</a:t>
            </a:r>
          </a:p>
        </p:txBody>
      </p:sp>
      <p:sp>
        <p:nvSpPr>
          <p:cNvPr id="3375135" name="AutoShape 31"/>
          <p:cNvSpPr>
            <a:spLocks noChangeArrowheads="1"/>
          </p:cNvSpPr>
          <p:nvPr/>
        </p:nvSpPr>
        <p:spPr bwMode="auto">
          <a:xfrm>
            <a:off x="4930775" y="3121025"/>
            <a:ext cx="2827338" cy="2339975"/>
          </a:xfrm>
          <a:prstGeom prst="roundRect">
            <a:avLst>
              <a:gd name="adj" fmla="val 777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6" name="Text Box 32"/>
          <p:cNvSpPr txBox="1">
            <a:spLocks noChangeArrowheads="1"/>
          </p:cNvSpPr>
          <p:nvPr/>
        </p:nvSpPr>
        <p:spPr bwMode="auto">
          <a:xfrm>
            <a:off x="4930775" y="3030538"/>
            <a:ext cx="30480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</a:rPr>
              <a:t>P</a:t>
            </a:r>
            <a:r>
              <a:rPr lang="en-US" sz="3200" b="0"/>
              <a:t>		</a:t>
            </a:r>
            <a:r>
              <a:rPr lang="en-US" sz="2800" b="0">
                <a:solidFill>
                  <a:srgbClr val="33CC33"/>
                </a:solidFill>
              </a:rPr>
              <a:t>a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b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c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137" name="AutoShape 33"/>
          <p:cNvSpPr>
            <a:spLocks noChangeArrowheads="1"/>
          </p:cNvSpPr>
          <p:nvPr/>
        </p:nvSpPr>
        <p:spPr bwMode="auto">
          <a:xfrm>
            <a:off x="4267200" y="2736850"/>
            <a:ext cx="3581400" cy="2800350"/>
          </a:xfrm>
          <a:prstGeom prst="roundRect">
            <a:avLst>
              <a:gd name="adj" fmla="val 6375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38" name="Text Box 34"/>
          <p:cNvSpPr txBox="1">
            <a:spLocks noChangeArrowheads="1"/>
          </p:cNvSpPr>
          <p:nvPr/>
        </p:nvSpPr>
        <p:spPr bwMode="auto">
          <a:xfrm>
            <a:off x="4826000" y="2632075"/>
            <a:ext cx="7620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FF0000"/>
                </a:solidFill>
              </a:rPr>
              <a:t>NP   </a:t>
            </a:r>
          </a:p>
        </p:txBody>
      </p:sp>
      <p:sp>
        <p:nvSpPr>
          <p:cNvPr id="3375139" name="AutoShape 35"/>
          <p:cNvSpPr>
            <a:spLocks noChangeArrowheads="1"/>
          </p:cNvSpPr>
          <p:nvPr/>
        </p:nvSpPr>
        <p:spPr bwMode="auto">
          <a:xfrm>
            <a:off x="4343400" y="2360613"/>
            <a:ext cx="3581400" cy="3252787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0" name="AutoShape 36"/>
          <p:cNvSpPr>
            <a:spLocks noChangeArrowheads="1"/>
          </p:cNvSpPr>
          <p:nvPr/>
        </p:nvSpPr>
        <p:spPr bwMode="auto">
          <a:xfrm>
            <a:off x="3681413" y="1965325"/>
            <a:ext cx="4395787" cy="3724275"/>
          </a:xfrm>
          <a:prstGeom prst="roundRect">
            <a:avLst>
              <a:gd name="adj" fmla="val 353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1" name="AutoShape 37"/>
          <p:cNvSpPr>
            <a:spLocks noChangeArrowheads="1"/>
          </p:cNvSpPr>
          <p:nvPr/>
        </p:nvSpPr>
        <p:spPr bwMode="auto">
          <a:xfrm>
            <a:off x="2654300" y="1177925"/>
            <a:ext cx="5575300" cy="4664075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2" name="Text Box 38"/>
          <p:cNvSpPr txBox="1">
            <a:spLocks noChangeArrowheads="1"/>
          </p:cNvSpPr>
          <p:nvPr/>
        </p:nvSpPr>
        <p:spPr bwMode="auto">
          <a:xfrm rot="-5400000">
            <a:off x="989807" y="4417219"/>
            <a:ext cx="2590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Recognizable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43" name="AutoShape 39"/>
          <p:cNvSpPr>
            <a:spLocks noChangeArrowheads="1"/>
          </p:cNvSpPr>
          <p:nvPr/>
        </p:nvSpPr>
        <p:spPr bwMode="auto">
          <a:xfrm>
            <a:off x="2044700" y="644525"/>
            <a:ext cx="6337300" cy="5334000"/>
          </a:xfrm>
          <a:prstGeom prst="roundRect">
            <a:avLst>
              <a:gd name="adj" fmla="val 3662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4" name="Text Box 40"/>
          <p:cNvSpPr txBox="1">
            <a:spLocks noChangeArrowheads="1"/>
          </p:cNvSpPr>
          <p:nvPr/>
        </p:nvSpPr>
        <p:spPr bwMode="auto">
          <a:xfrm rot="-5400000">
            <a:off x="34925" y="3998913"/>
            <a:ext cx="32019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Not Recognizable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45" name="AutoShape 41"/>
          <p:cNvSpPr>
            <a:spLocks noChangeArrowheads="1"/>
          </p:cNvSpPr>
          <p:nvPr/>
        </p:nvSpPr>
        <p:spPr bwMode="auto">
          <a:xfrm>
            <a:off x="814388" y="1254125"/>
            <a:ext cx="1119187" cy="4711700"/>
          </a:xfrm>
          <a:prstGeom prst="roundRect">
            <a:avLst>
              <a:gd name="adj" fmla="val 1446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46" name="Text Box 42"/>
          <p:cNvSpPr txBox="1">
            <a:spLocks noChangeArrowheads="1"/>
          </p:cNvSpPr>
          <p:nvPr/>
        </p:nvSpPr>
        <p:spPr bwMode="auto">
          <a:xfrm>
            <a:off x="2065338" y="1284288"/>
            <a:ext cx="5334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>
                <a:solidFill>
                  <a:srgbClr val="33CC33"/>
                </a:solidFill>
              </a:rPr>
              <a:t>H</a:t>
            </a:r>
          </a:p>
        </p:txBody>
      </p:sp>
      <p:grpSp>
        <p:nvGrpSpPr>
          <p:cNvPr id="6" name="Group 43"/>
          <p:cNvGrpSpPr>
            <a:grpSpLocks/>
          </p:cNvGrpSpPr>
          <p:nvPr/>
        </p:nvGrpSpPr>
        <p:grpSpPr bwMode="auto">
          <a:xfrm>
            <a:off x="1462088" y="1284288"/>
            <a:ext cx="533400" cy="579437"/>
            <a:chOff x="96" y="768"/>
            <a:chExt cx="336" cy="365"/>
          </a:xfrm>
        </p:grpSpPr>
        <p:sp>
          <p:nvSpPr>
            <p:cNvPr id="318673" name="Text Box 44"/>
            <p:cNvSpPr txBox="1">
              <a:spLocks noChangeArrowheads="1"/>
            </p:cNvSpPr>
            <p:nvPr/>
          </p:nvSpPr>
          <p:spPr bwMode="auto">
            <a:xfrm>
              <a:off x="96" y="768"/>
              <a:ext cx="336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3200" b="0">
                  <a:solidFill>
                    <a:srgbClr val="33CC33"/>
                  </a:solidFill>
                </a:rPr>
                <a:t>H</a:t>
              </a:r>
            </a:p>
          </p:txBody>
        </p:sp>
        <p:sp>
          <p:nvSpPr>
            <p:cNvPr id="318674" name="Line 45"/>
            <p:cNvSpPr>
              <a:spLocks noChangeShapeType="1"/>
            </p:cNvSpPr>
            <p:nvPr/>
          </p:nvSpPr>
          <p:spPr bwMode="auto">
            <a:xfrm>
              <a:off x="156" y="824"/>
              <a:ext cx="180" cy="0"/>
            </a:xfrm>
            <a:prstGeom prst="line">
              <a:avLst/>
            </a:prstGeom>
            <a:noFill/>
            <a:ln w="28575">
              <a:solidFill>
                <a:srgbClr val="33CC33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75150" name="Text Box 46"/>
          <p:cNvSpPr txBox="1">
            <a:spLocks noChangeArrowheads="1"/>
          </p:cNvSpPr>
          <p:nvPr/>
        </p:nvSpPr>
        <p:spPr bwMode="auto">
          <a:xfrm>
            <a:off x="2563813" y="663575"/>
            <a:ext cx="5729287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Decidable 		</a:t>
            </a:r>
            <a:r>
              <a:rPr lang="en-US" sz="2400" b="0">
                <a:solidFill>
                  <a:srgbClr val="33CC33"/>
                </a:solidFill>
              </a:rPr>
              <a:t>Presburger arithmetic</a:t>
            </a:r>
            <a:r>
              <a:rPr lang="en-US" sz="2400"/>
              <a:t>  </a:t>
            </a:r>
          </a:p>
        </p:txBody>
      </p:sp>
      <p:sp>
        <p:nvSpPr>
          <p:cNvPr id="3375151" name="AutoShape 47"/>
          <p:cNvSpPr>
            <a:spLocks noChangeArrowheads="1"/>
          </p:cNvSpPr>
          <p:nvPr/>
        </p:nvSpPr>
        <p:spPr bwMode="auto">
          <a:xfrm>
            <a:off x="4406900" y="3006725"/>
            <a:ext cx="385763" cy="2454275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2" name="Text Box 48"/>
          <p:cNvSpPr txBox="1">
            <a:spLocks noChangeArrowheads="1"/>
          </p:cNvSpPr>
          <p:nvPr/>
        </p:nvSpPr>
        <p:spPr bwMode="auto">
          <a:xfrm rot="-5400000">
            <a:off x="3188494" y="3871119"/>
            <a:ext cx="2795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NP-complete</a:t>
            </a:r>
            <a:r>
              <a:rPr lang="en-US" sz="2400" b="0"/>
              <a:t>  </a:t>
            </a:r>
            <a:r>
              <a:rPr lang="en-US" sz="2400" b="0">
                <a:solidFill>
                  <a:srgbClr val="33CC33"/>
                </a:solidFill>
              </a:rPr>
              <a:t>SAT</a:t>
            </a:r>
            <a:r>
              <a:rPr lang="en-US" sz="2400" b="0"/>
              <a:t>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375153" name="Text Box 49"/>
          <p:cNvSpPr txBox="1">
            <a:spLocks noChangeArrowheads="1"/>
          </p:cNvSpPr>
          <p:nvPr/>
        </p:nvSpPr>
        <p:spPr bwMode="auto">
          <a:xfrm rot="-5400000">
            <a:off x="-1136650" y="3348038"/>
            <a:ext cx="450373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0"/>
              <a:t>Not finitely describable 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54" name="AutoShape 50"/>
          <p:cNvSpPr>
            <a:spLocks noChangeArrowheads="1"/>
          </p:cNvSpPr>
          <p:nvPr/>
        </p:nvSpPr>
        <p:spPr bwMode="auto">
          <a:xfrm>
            <a:off x="890588" y="1330325"/>
            <a:ext cx="533400" cy="4557713"/>
          </a:xfrm>
          <a:prstGeom prst="roundRect">
            <a:avLst>
              <a:gd name="adj" fmla="val 2525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5" name="Text Box 51"/>
          <p:cNvSpPr txBox="1">
            <a:spLocks noChangeArrowheads="1"/>
          </p:cNvSpPr>
          <p:nvPr/>
        </p:nvSpPr>
        <p:spPr bwMode="auto">
          <a:xfrm>
            <a:off x="890588" y="1273175"/>
            <a:ext cx="481012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>
                <a:solidFill>
                  <a:srgbClr val="33CC33"/>
                </a:solidFill>
                <a:latin typeface="Symbol" pitchFamily="18" charset="2"/>
              </a:rPr>
              <a:t>?</a:t>
            </a:r>
          </a:p>
        </p:txBody>
      </p:sp>
      <p:sp>
        <p:nvSpPr>
          <p:cNvPr id="3375156" name="Rectangle 52"/>
          <p:cNvSpPr>
            <a:spLocks noChangeArrowheads="1"/>
          </p:cNvSpPr>
          <p:nvPr/>
        </p:nvSpPr>
        <p:spPr bwMode="auto">
          <a:xfrm>
            <a:off x="825500" y="552450"/>
            <a:ext cx="728663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4000" b="0">
                <a:solidFill>
                  <a:srgbClr val="3399FF"/>
                </a:solidFill>
                <a:latin typeface="Symbol" pitchFamily="18" charset="2"/>
              </a:rPr>
              <a:t>2</a:t>
            </a:r>
            <a:r>
              <a:rPr lang="en-US" sz="3200" b="0" baseline="50000">
                <a:solidFill>
                  <a:srgbClr val="3399FF"/>
                </a:solidFill>
                <a:latin typeface="Symbol" pitchFamily="18" charset="2"/>
              </a:rPr>
              <a:t>S</a:t>
            </a:r>
            <a:r>
              <a:rPr lang="en-US" sz="3200" b="0" baseline="50000">
                <a:solidFill>
                  <a:srgbClr val="3399FF"/>
                </a:solidFill>
              </a:rPr>
              <a:t>*</a:t>
            </a:r>
          </a:p>
        </p:txBody>
      </p:sp>
      <p:sp>
        <p:nvSpPr>
          <p:cNvPr id="3375157" name="AutoShape 53"/>
          <p:cNvSpPr>
            <a:spLocks noChangeArrowheads="1"/>
          </p:cNvSpPr>
          <p:nvPr/>
        </p:nvSpPr>
        <p:spPr bwMode="auto">
          <a:xfrm>
            <a:off x="749300" y="568325"/>
            <a:ext cx="7708900" cy="5486400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8" name="AutoShape 54"/>
          <p:cNvSpPr>
            <a:spLocks noChangeArrowheads="1"/>
          </p:cNvSpPr>
          <p:nvPr/>
        </p:nvSpPr>
        <p:spPr bwMode="auto">
          <a:xfrm>
            <a:off x="3779838" y="2435225"/>
            <a:ext cx="385762" cy="310673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59" name="Text Box 55"/>
          <p:cNvSpPr txBox="1">
            <a:spLocks noChangeArrowheads="1"/>
          </p:cNvSpPr>
          <p:nvPr/>
        </p:nvSpPr>
        <p:spPr bwMode="auto">
          <a:xfrm>
            <a:off x="3219450" y="1470025"/>
            <a:ext cx="188595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EXPTIME</a:t>
            </a:r>
            <a:r>
              <a:rPr lang="en-US" sz="3200" b="0"/>
              <a:t>  </a:t>
            </a:r>
            <a:endParaRPr lang="en-US" sz="3200" b="0">
              <a:solidFill>
                <a:srgbClr val="33CC33"/>
              </a:solidFill>
            </a:endParaRPr>
          </a:p>
        </p:txBody>
      </p:sp>
      <p:sp>
        <p:nvSpPr>
          <p:cNvPr id="3375160" name="AutoShape 56"/>
          <p:cNvSpPr>
            <a:spLocks noChangeArrowheads="1"/>
          </p:cNvSpPr>
          <p:nvPr/>
        </p:nvSpPr>
        <p:spPr bwMode="auto">
          <a:xfrm>
            <a:off x="3135313" y="1579563"/>
            <a:ext cx="5018087" cy="4186237"/>
          </a:xfrm>
          <a:prstGeom prst="roundRect">
            <a:avLst>
              <a:gd name="adj" fmla="val 3764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1" name="Text Box 57"/>
          <p:cNvSpPr txBox="1">
            <a:spLocks noChangeArrowheads="1"/>
          </p:cNvSpPr>
          <p:nvPr/>
        </p:nvSpPr>
        <p:spPr bwMode="auto">
          <a:xfrm rot="-5400000">
            <a:off x="1697038" y="3743325"/>
            <a:ext cx="340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EXPTIME-complete  </a:t>
            </a:r>
            <a:r>
              <a:rPr lang="en-US" sz="2400" b="0">
                <a:solidFill>
                  <a:srgbClr val="33CC33"/>
                </a:solidFill>
              </a:rPr>
              <a:t>Go</a:t>
            </a:r>
            <a:r>
              <a:rPr lang="en-US" sz="2400" b="0"/>
              <a:t>   </a:t>
            </a:r>
            <a:endParaRPr lang="en-US" sz="2400" b="0">
              <a:solidFill>
                <a:srgbClr val="33CC33"/>
              </a:solidFill>
            </a:endParaRPr>
          </a:p>
        </p:txBody>
      </p:sp>
      <p:sp>
        <p:nvSpPr>
          <p:cNvPr id="3375162" name="AutoShape 58"/>
          <p:cNvSpPr>
            <a:spLocks noChangeArrowheads="1"/>
          </p:cNvSpPr>
          <p:nvPr/>
        </p:nvSpPr>
        <p:spPr bwMode="auto">
          <a:xfrm>
            <a:off x="3216275" y="2430463"/>
            <a:ext cx="385763" cy="320833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3" name="Text Box 59"/>
          <p:cNvSpPr txBox="1">
            <a:spLocks noChangeArrowheads="1"/>
          </p:cNvSpPr>
          <p:nvPr/>
        </p:nvSpPr>
        <p:spPr bwMode="auto">
          <a:xfrm rot="-5400000">
            <a:off x="904875" y="3460750"/>
            <a:ext cx="39560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0">
                <a:solidFill>
                  <a:srgbClr val="3399FF"/>
                </a:solidFill>
              </a:rPr>
              <a:t>EXPSPACE-complete  </a:t>
            </a:r>
            <a:r>
              <a:rPr lang="en-US" sz="2400" b="0">
                <a:solidFill>
                  <a:srgbClr val="33CC33"/>
                </a:solidFill>
              </a:rPr>
              <a:t>=RE</a:t>
            </a:r>
            <a:r>
              <a:rPr lang="en-US" sz="2400" b="0">
                <a:solidFill>
                  <a:srgbClr val="33CC33"/>
                </a:solidFill>
                <a:latin typeface="Symbol" pitchFamily="18" charset="2"/>
              </a:rPr>
              <a:t>­</a:t>
            </a:r>
            <a:endParaRPr lang="en-US" sz="8800" b="0">
              <a:latin typeface="Symbol" pitchFamily="18" charset="2"/>
            </a:endParaRPr>
          </a:p>
        </p:txBody>
      </p:sp>
      <p:sp>
        <p:nvSpPr>
          <p:cNvPr id="3375164" name="AutoShape 60"/>
          <p:cNvSpPr>
            <a:spLocks noChangeArrowheads="1"/>
          </p:cNvSpPr>
          <p:nvPr/>
        </p:nvSpPr>
        <p:spPr bwMode="auto">
          <a:xfrm>
            <a:off x="2682875" y="1905000"/>
            <a:ext cx="385763" cy="3732213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3399FF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5" name="AutoShape 61"/>
          <p:cNvSpPr>
            <a:spLocks noChangeArrowheads="1"/>
          </p:cNvSpPr>
          <p:nvPr/>
        </p:nvSpPr>
        <p:spPr bwMode="auto">
          <a:xfrm>
            <a:off x="1339850" y="1847850"/>
            <a:ext cx="1206500" cy="762000"/>
          </a:xfrm>
          <a:prstGeom prst="roundRect">
            <a:avLst>
              <a:gd name="adj" fmla="val 25259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6" name="Text Box 62"/>
          <p:cNvSpPr txBox="1">
            <a:spLocks noChangeArrowheads="1"/>
          </p:cNvSpPr>
          <p:nvPr/>
        </p:nvSpPr>
        <p:spPr bwMode="auto">
          <a:xfrm>
            <a:off x="4254500" y="2263775"/>
            <a:ext cx="3733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Context sensitive  </a:t>
            </a:r>
            <a:r>
              <a:rPr lang="en-US" sz="2800" b="0">
                <a:solidFill>
                  <a:srgbClr val="33CC33"/>
                </a:solidFill>
              </a:rPr>
              <a:t>LBA</a:t>
            </a:r>
            <a:endParaRPr lang="en-US" sz="2800" b="0">
              <a:solidFill>
                <a:srgbClr val="33CC33"/>
              </a:solidFill>
              <a:latin typeface="Symbol" pitchFamily="18" charset="2"/>
            </a:endParaRPr>
          </a:p>
        </p:txBody>
      </p:sp>
      <p:sp>
        <p:nvSpPr>
          <p:cNvPr id="3375167" name="AutoShape 63"/>
          <p:cNvSpPr>
            <a:spLocks noChangeArrowheads="1"/>
          </p:cNvSpPr>
          <p:nvPr/>
        </p:nvSpPr>
        <p:spPr bwMode="auto">
          <a:xfrm>
            <a:off x="2578100" y="720725"/>
            <a:ext cx="5727700" cy="5181600"/>
          </a:xfrm>
          <a:prstGeom prst="roundRect">
            <a:avLst>
              <a:gd name="adj" fmla="val 5088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75168" name="Text Box 64"/>
          <p:cNvSpPr txBox="1">
            <a:spLocks noChangeArrowheads="1"/>
          </p:cNvSpPr>
          <p:nvPr/>
        </p:nvSpPr>
        <p:spPr bwMode="auto">
          <a:xfrm>
            <a:off x="2654300" y="1089025"/>
            <a:ext cx="22225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EXPSPACE</a:t>
            </a:r>
            <a:endParaRPr lang="en-US" sz="3200" b="0"/>
          </a:p>
        </p:txBody>
      </p:sp>
      <p:sp>
        <p:nvSpPr>
          <p:cNvPr id="3375169" name="Text Box 65"/>
          <p:cNvSpPr txBox="1">
            <a:spLocks noChangeArrowheads="1"/>
          </p:cNvSpPr>
          <p:nvPr/>
        </p:nvSpPr>
        <p:spPr bwMode="auto">
          <a:xfrm>
            <a:off x="3683000" y="1908175"/>
            <a:ext cx="165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PSPACE</a:t>
            </a:r>
            <a:endParaRPr lang="en-US" sz="2800" b="0">
              <a:latin typeface="Symbol" pitchFamily="18" charset="2"/>
            </a:endParaRPr>
          </a:p>
        </p:txBody>
      </p:sp>
      <p:sp>
        <p:nvSpPr>
          <p:cNvPr id="3375170" name="Text Box 66"/>
          <p:cNvSpPr txBox="1">
            <a:spLocks noChangeArrowheads="1"/>
          </p:cNvSpPr>
          <p:nvPr/>
        </p:nvSpPr>
        <p:spPr bwMode="auto">
          <a:xfrm>
            <a:off x="381000" y="6019800"/>
            <a:ext cx="7620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0"/>
              <a:t>Dense infinite time &amp; space complexity hierarchies</a:t>
            </a:r>
          </a:p>
        </p:txBody>
      </p:sp>
      <p:grpSp>
        <p:nvGrpSpPr>
          <p:cNvPr id="7" name="Group 67"/>
          <p:cNvGrpSpPr>
            <a:grpSpLocks/>
          </p:cNvGrpSpPr>
          <p:nvPr/>
        </p:nvGrpSpPr>
        <p:grpSpPr bwMode="auto">
          <a:xfrm>
            <a:off x="8001000" y="6089650"/>
            <a:ext cx="920750" cy="365125"/>
            <a:chOff x="5328" y="3888"/>
            <a:chExt cx="580" cy="230"/>
          </a:xfrm>
        </p:grpSpPr>
        <p:sp>
          <p:nvSpPr>
            <p:cNvPr id="318663" name="AutoShape 68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4" name="AutoShape 69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5" name="AutoShape 70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66" name="AutoShape 71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8" name="Group 72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69" name="Rectangle 73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0" name="Rectangle 74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1" name="Rectangle 75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72" name="Rectangle 76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68" name="Rectangle 77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9" name="Group 78"/>
          <p:cNvGrpSpPr>
            <a:grpSpLocks/>
          </p:cNvGrpSpPr>
          <p:nvPr/>
        </p:nvGrpSpPr>
        <p:grpSpPr bwMode="auto">
          <a:xfrm>
            <a:off x="5540375" y="3171825"/>
            <a:ext cx="920750" cy="365125"/>
            <a:chOff x="5328" y="3888"/>
            <a:chExt cx="580" cy="230"/>
          </a:xfrm>
        </p:grpSpPr>
        <p:sp>
          <p:nvSpPr>
            <p:cNvPr id="318653" name="AutoShape 79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4" name="AutoShape 80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5" name="AutoShape 81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56" name="AutoShape 82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" name="Group 83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59" name="Rectangle 84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0" name="Rectangle 85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1" name="Rectangle 86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62" name="Rectangle 87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58" name="Rectangle 88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1" name="Group 89"/>
          <p:cNvGrpSpPr>
            <a:grpSpLocks/>
          </p:cNvGrpSpPr>
          <p:nvPr/>
        </p:nvGrpSpPr>
        <p:grpSpPr bwMode="auto">
          <a:xfrm>
            <a:off x="5540375" y="2768600"/>
            <a:ext cx="920750" cy="365125"/>
            <a:chOff x="5328" y="3888"/>
            <a:chExt cx="580" cy="230"/>
          </a:xfrm>
        </p:grpSpPr>
        <p:sp>
          <p:nvSpPr>
            <p:cNvPr id="318643" name="AutoShape 90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4" name="AutoShape 91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5" name="AutoShape 92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46" name="AutoShape 93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" name="Group 94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49" name="Rectangle 95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0" name="Rectangle 96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1" name="Rectangle 97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52" name="Rectangle 98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48" name="Rectangle 99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3" name="Group 100"/>
          <p:cNvGrpSpPr>
            <a:grpSpLocks/>
          </p:cNvGrpSpPr>
          <p:nvPr/>
        </p:nvGrpSpPr>
        <p:grpSpPr bwMode="auto">
          <a:xfrm>
            <a:off x="5540375" y="1612900"/>
            <a:ext cx="920750" cy="365125"/>
            <a:chOff x="5328" y="3888"/>
            <a:chExt cx="580" cy="230"/>
          </a:xfrm>
        </p:grpSpPr>
        <p:sp>
          <p:nvSpPr>
            <p:cNvPr id="318633" name="AutoShape 101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4" name="AutoShape 102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5" name="AutoShape 103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36" name="AutoShape 104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4" name="Group 105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39" name="Rectangle 106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0" name="Rectangle 107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1" name="Rectangle 108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42" name="Rectangle 109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38" name="Rectangle 110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5" name="Group 111"/>
          <p:cNvGrpSpPr>
            <a:grpSpLocks/>
          </p:cNvGrpSpPr>
          <p:nvPr/>
        </p:nvGrpSpPr>
        <p:grpSpPr bwMode="auto">
          <a:xfrm>
            <a:off x="5540375" y="1219200"/>
            <a:ext cx="920750" cy="365125"/>
            <a:chOff x="5328" y="3888"/>
            <a:chExt cx="580" cy="230"/>
          </a:xfrm>
        </p:grpSpPr>
        <p:sp>
          <p:nvSpPr>
            <p:cNvPr id="318623" name="AutoShape 112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4" name="AutoShape 113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5" name="AutoShape 114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26" name="AutoShape 115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6" name="Group 116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29" name="Rectangle 117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0" name="Rectangle 118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1" name="Rectangle 119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32" name="Rectangle 120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28" name="Rectangle 121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7" name="Group 122"/>
          <p:cNvGrpSpPr>
            <a:grpSpLocks/>
          </p:cNvGrpSpPr>
          <p:nvPr/>
        </p:nvGrpSpPr>
        <p:grpSpPr bwMode="auto">
          <a:xfrm>
            <a:off x="4298950" y="796925"/>
            <a:ext cx="920750" cy="365125"/>
            <a:chOff x="5328" y="3888"/>
            <a:chExt cx="580" cy="230"/>
          </a:xfrm>
        </p:grpSpPr>
        <p:sp>
          <p:nvSpPr>
            <p:cNvPr id="318613" name="AutoShape 12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4" name="AutoShape 12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5" name="AutoShape 12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16" name="AutoShape 12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8" name="Group 12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19" name="Rectangle 12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0" name="Rectangle 12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1" name="Rectangle 13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22" name="Rectangle 13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18" name="Rectangle 13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19" name="Group 133"/>
          <p:cNvGrpSpPr>
            <a:grpSpLocks/>
          </p:cNvGrpSpPr>
          <p:nvPr/>
        </p:nvGrpSpPr>
        <p:grpSpPr bwMode="auto">
          <a:xfrm>
            <a:off x="8001000" y="6467475"/>
            <a:ext cx="920750" cy="365125"/>
            <a:chOff x="5328" y="3888"/>
            <a:chExt cx="580" cy="230"/>
          </a:xfrm>
        </p:grpSpPr>
        <p:sp>
          <p:nvSpPr>
            <p:cNvPr id="318603" name="AutoShape 134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4" name="AutoShape 135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5" name="AutoShape 136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606" name="AutoShape 137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0" name="Group 138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609" name="Rectangle 139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0" name="Rectangle 140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1" name="Rectangle 141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12" name="Rectangle 142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608" name="Rectangle 143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1" name="Group 144"/>
          <p:cNvGrpSpPr>
            <a:grpSpLocks/>
          </p:cNvGrpSpPr>
          <p:nvPr/>
        </p:nvGrpSpPr>
        <p:grpSpPr bwMode="auto">
          <a:xfrm>
            <a:off x="5781675" y="4391025"/>
            <a:ext cx="920750" cy="365125"/>
            <a:chOff x="5328" y="3888"/>
            <a:chExt cx="580" cy="230"/>
          </a:xfrm>
        </p:grpSpPr>
        <p:sp>
          <p:nvSpPr>
            <p:cNvPr id="318593" name="AutoShape 145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4" name="AutoShape 146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5" name="AutoShape 147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96" name="AutoShape 148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2" name="Group 149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99" name="Rectangle 150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0" name="Rectangle 151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1" name="Rectangle 152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602" name="Rectangle 153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98" name="Rectangle 154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259" name="Text Box 155"/>
          <p:cNvSpPr txBox="1">
            <a:spLocks noChangeArrowheads="1"/>
          </p:cNvSpPr>
          <p:nvPr/>
        </p:nvSpPr>
        <p:spPr bwMode="auto">
          <a:xfrm>
            <a:off x="5651500" y="4197350"/>
            <a:ext cx="23622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Regular</a:t>
            </a:r>
            <a:r>
              <a:rPr lang="en-US" sz="3200" b="0"/>
              <a:t>  </a:t>
            </a:r>
            <a:r>
              <a:rPr lang="en-US" sz="2800" b="0">
                <a:solidFill>
                  <a:srgbClr val="33CC33"/>
                </a:solidFill>
              </a:rPr>
              <a:t>a*</a:t>
            </a:r>
            <a:endParaRPr lang="en-US" sz="2800" b="0"/>
          </a:p>
        </p:txBody>
      </p:sp>
      <p:grpSp>
        <p:nvGrpSpPr>
          <p:cNvPr id="23" name="Group 156"/>
          <p:cNvGrpSpPr>
            <a:grpSpLocks/>
          </p:cNvGrpSpPr>
          <p:nvPr/>
        </p:nvGrpSpPr>
        <p:grpSpPr bwMode="auto">
          <a:xfrm rot="-5400000">
            <a:off x="4862513" y="4419600"/>
            <a:ext cx="920750" cy="365125"/>
            <a:chOff x="5328" y="3888"/>
            <a:chExt cx="580" cy="230"/>
          </a:xfrm>
        </p:grpSpPr>
        <p:sp>
          <p:nvSpPr>
            <p:cNvPr id="318583" name="AutoShape 157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4" name="AutoShape 158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5" name="AutoShape 159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86" name="AutoShape 160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4" name="Group 161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89" name="Rectangle 162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0" name="Rectangle 163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1" name="Rectangle 164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92" name="Rectangle 165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88" name="Rectangle 166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5" name="Group 167"/>
          <p:cNvGrpSpPr>
            <a:grpSpLocks/>
          </p:cNvGrpSpPr>
          <p:nvPr/>
        </p:nvGrpSpPr>
        <p:grpSpPr bwMode="auto">
          <a:xfrm rot="-5400000">
            <a:off x="1887538" y="2960687"/>
            <a:ext cx="920750" cy="365125"/>
            <a:chOff x="5328" y="3888"/>
            <a:chExt cx="580" cy="230"/>
          </a:xfrm>
        </p:grpSpPr>
        <p:sp>
          <p:nvSpPr>
            <p:cNvPr id="318573" name="AutoShape 168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4" name="AutoShape 169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5" name="AutoShape 170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76" name="AutoShape 171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6" name="Group 172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79" name="Rectangle 173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0" name="Rectangle 174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1" name="Rectangle 175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82" name="Rectangle 176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78" name="Rectangle 177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grpSp>
        <p:nvGrpSpPr>
          <p:cNvPr id="27" name="Group 178"/>
          <p:cNvGrpSpPr>
            <a:grpSpLocks/>
          </p:cNvGrpSpPr>
          <p:nvPr/>
        </p:nvGrpSpPr>
        <p:grpSpPr bwMode="auto">
          <a:xfrm>
            <a:off x="1395413" y="2073275"/>
            <a:ext cx="920750" cy="365125"/>
            <a:chOff x="5328" y="3888"/>
            <a:chExt cx="580" cy="230"/>
          </a:xfrm>
        </p:grpSpPr>
        <p:sp>
          <p:nvSpPr>
            <p:cNvPr id="318563" name="AutoShape 179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4" name="AutoShape 180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5" name="AutoShape 181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66" name="AutoShape 182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8" name="Group 183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69" name="Rectangle 184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0" name="Rectangle 185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1" name="Rectangle 186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72" name="Rectangle 187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68" name="Rectangle 188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293" name="Text Box 189"/>
          <p:cNvSpPr txBox="1">
            <a:spLocks noChangeArrowheads="1"/>
          </p:cNvSpPr>
          <p:nvPr/>
        </p:nvSpPr>
        <p:spPr bwMode="auto">
          <a:xfrm>
            <a:off x="1358900" y="1771650"/>
            <a:ext cx="12954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Turing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294" name="Text Box 190"/>
          <p:cNvSpPr txBox="1">
            <a:spLocks noChangeArrowheads="1"/>
          </p:cNvSpPr>
          <p:nvPr/>
        </p:nvSpPr>
        <p:spPr bwMode="auto">
          <a:xfrm>
            <a:off x="1358900" y="2081213"/>
            <a:ext cx="13716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degrees  </a:t>
            </a:r>
            <a:endParaRPr lang="en-US" sz="2800" b="0">
              <a:solidFill>
                <a:srgbClr val="33CC33"/>
              </a:solidFill>
            </a:endParaRPr>
          </a:p>
        </p:txBody>
      </p:sp>
      <p:sp>
        <p:nvSpPr>
          <p:cNvPr id="3375295" name="Text Box 191"/>
          <p:cNvSpPr txBox="1">
            <a:spLocks noChangeArrowheads="1"/>
          </p:cNvSpPr>
          <p:nvPr/>
        </p:nvSpPr>
        <p:spPr bwMode="auto">
          <a:xfrm>
            <a:off x="381000" y="6400800"/>
            <a:ext cx="7620000" cy="433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800" b="0"/>
              <a:t>Other infinite complexity &amp; descriptive hierarchies</a:t>
            </a:r>
            <a:endParaRPr lang="en-US" sz="2800" b="0">
              <a:solidFill>
                <a:srgbClr val="33CC33"/>
              </a:solidFill>
              <a:latin typeface="Symbol" pitchFamily="18" charset="2"/>
            </a:endParaRPr>
          </a:p>
        </p:txBody>
      </p:sp>
      <p:grpSp>
        <p:nvGrpSpPr>
          <p:cNvPr id="29" name="Group 192"/>
          <p:cNvGrpSpPr>
            <a:grpSpLocks/>
          </p:cNvGrpSpPr>
          <p:nvPr/>
        </p:nvGrpSpPr>
        <p:grpSpPr bwMode="auto">
          <a:xfrm>
            <a:off x="5781675" y="3978275"/>
            <a:ext cx="920750" cy="365125"/>
            <a:chOff x="5328" y="3888"/>
            <a:chExt cx="580" cy="230"/>
          </a:xfrm>
        </p:grpSpPr>
        <p:sp>
          <p:nvSpPr>
            <p:cNvPr id="318553" name="AutoShape 193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4" name="AutoShape 194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5" name="AutoShape 195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56" name="AutoShape 196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0" name="Group 197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59" name="Rectangle 198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0" name="Rectangle 199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1" name="Rectangle 200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62" name="Rectangle 201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58" name="Rectangle 202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307" name="Text Box 203"/>
          <p:cNvSpPr txBox="1">
            <a:spLocks noChangeArrowheads="1"/>
          </p:cNvSpPr>
          <p:nvPr/>
        </p:nvSpPr>
        <p:spPr bwMode="auto">
          <a:xfrm>
            <a:off x="5607050" y="3798888"/>
            <a:ext cx="2562225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Det. CF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a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  <a:r>
              <a:rPr lang="en-US" sz="2800" b="0">
                <a:solidFill>
                  <a:srgbClr val="33CC33"/>
                </a:solidFill>
              </a:rPr>
              <a:t>b</a:t>
            </a:r>
            <a:r>
              <a:rPr lang="en-US" sz="2800" b="0" baseline="30000">
                <a:solidFill>
                  <a:srgbClr val="33CC33"/>
                </a:solidFill>
              </a:rPr>
              <a:t>n</a:t>
            </a:r>
          </a:p>
        </p:txBody>
      </p:sp>
      <p:grpSp>
        <p:nvGrpSpPr>
          <p:cNvPr id="31" name="Group 204"/>
          <p:cNvGrpSpPr>
            <a:grpSpLocks/>
          </p:cNvGrpSpPr>
          <p:nvPr/>
        </p:nvGrpSpPr>
        <p:grpSpPr bwMode="auto">
          <a:xfrm>
            <a:off x="5781675" y="4800600"/>
            <a:ext cx="920750" cy="365125"/>
            <a:chOff x="5328" y="3888"/>
            <a:chExt cx="580" cy="230"/>
          </a:xfrm>
        </p:grpSpPr>
        <p:sp>
          <p:nvSpPr>
            <p:cNvPr id="318543" name="AutoShape 205"/>
            <p:cNvSpPr>
              <a:spLocks noChangeArrowheads="1"/>
            </p:cNvSpPr>
            <p:nvPr/>
          </p:nvSpPr>
          <p:spPr bwMode="auto">
            <a:xfrm>
              <a:off x="5378" y="3930"/>
              <a:ext cx="478" cy="107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4" name="AutoShape 206"/>
            <p:cNvSpPr>
              <a:spLocks noChangeArrowheads="1"/>
            </p:cNvSpPr>
            <p:nvPr/>
          </p:nvSpPr>
          <p:spPr bwMode="auto">
            <a:xfrm>
              <a:off x="5401" y="3952"/>
              <a:ext cx="432" cy="63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5" name="AutoShape 207"/>
            <p:cNvSpPr>
              <a:spLocks noChangeArrowheads="1"/>
            </p:cNvSpPr>
            <p:nvPr/>
          </p:nvSpPr>
          <p:spPr bwMode="auto">
            <a:xfrm>
              <a:off x="5354" y="3910"/>
              <a:ext cx="529" cy="14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6" name="AutoShape 208"/>
            <p:cNvSpPr>
              <a:spLocks noChangeArrowheads="1"/>
            </p:cNvSpPr>
            <p:nvPr/>
          </p:nvSpPr>
          <p:spPr bwMode="auto">
            <a:xfrm>
              <a:off x="5328" y="3888"/>
              <a:ext cx="580" cy="191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18689" name="Group 209"/>
            <p:cNvGrpSpPr>
              <a:grpSpLocks/>
            </p:cNvGrpSpPr>
            <p:nvPr/>
          </p:nvGrpSpPr>
          <p:grpSpPr bwMode="auto">
            <a:xfrm>
              <a:off x="5370" y="3945"/>
              <a:ext cx="212" cy="173"/>
              <a:chOff x="5370" y="3945"/>
              <a:chExt cx="212" cy="173"/>
            </a:xfrm>
          </p:grpSpPr>
          <p:sp>
            <p:nvSpPr>
              <p:cNvPr id="318549" name="Rectangle 210"/>
              <p:cNvSpPr>
                <a:spLocks noChangeArrowheads="1"/>
              </p:cNvSpPr>
              <p:nvPr/>
            </p:nvSpPr>
            <p:spPr bwMode="auto">
              <a:xfrm>
                <a:off x="5370" y="4014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0" name="Rectangle 211"/>
              <p:cNvSpPr>
                <a:spLocks noChangeArrowheads="1"/>
              </p:cNvSpPr>
              <p:nvPr/>
            </p:nvSpPr>
            <p:spPr bwMode="auto">
              <a:xfrm>
                <a:off x="5370" y="3945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1" name="Rectangle 212"/>
              <p:cNvSpPr>
                <a:spLocks noChangeArrowheads="1"/>
              </p:cNvSpPr>
              <p:nvPr/>
            </p:nvSpPr>
            <p:spPr bwMode="auto">
              <a:xfrm>
                <a:off x="5370" y="3968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  <p:sp>
            <p:nvSpPr>
              <p:cNvPr id="318552" name="Rectangle 213"/>
              <p:cNvSpPr>
                <a:spLocks noChangeArrowheads="1"/>
              </p:cNvSpPr>
              <p:nvPr/>
            </p:nvSpPr>
            <p:spPr bwMode="auto">
              <a:xfrm>
                <a:off x="5370" y="3990"/>
                <a:ext cx="212" cy="104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tIns="0" bIns="0">
                <a:spAutoFit/>
              </a:bodyPr>
              <a:lstStyle/>
              <a:p>
                <a:r>
                  <a:rPr lang="en-US" sz="1200" b="0"/>
                  <a:t>…</a:t>
                </a:r>
              </a:p>
            </p:txBody>
          </p:sp>
        </p:grpSp>
        <p:sp>
          <p:nvSpPr>
            <p:cNvPr id="318548" name="Rectangle 214"/>
            <p:cNvSpPr>
              <a:spLocks noChangeArrowheads="1"/>
            </p:cNvSpPr>
            <p:nvPr/>
          </p:nvSpPr>
          <p:spPr bwMode="auto">
            <a:xfrm>
              <a:off x="5370" y="3918"/>
              <a:ext cx="487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</p:grpSp>
      <p:sp>
        <p:nvSpPr>
          <p:cNvPr id="3375319" name="Text Box 215"/>
          <p:cNvSpPr txBox="1">
            <a:spLocks noChangeArrowheads="1"/>
          </p:cNvSpPr>
          <p:nvPr/>
        </p:nvSpPr>
        <p:spPr bwMode="auto">
          <a:xfrm>
            <a:off x="5672138" y="4616450"/>
            <a:ext cx="1881187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/>
              <a:t>Finite</a:t>
            </a:r>
            <a:r>
              <a:rPr lang="en-US" sz="3200" b="0"/>
              <a:t> </a:t>
            </a:r>
            <a:r>
              <a:rPr lang="en-US" sz="2800" b="0">
                <a:solidFill>
                  <a:srgbClr val="33CC33"/>
                </a:solidFill>
              </a:rPr>
              <a:t>{a,b}</a:t>
            </a:r>
          </a:p>
        </p:txBody>
      </p:sp>
      <p:grpSp>
        <p:nvGrpSpPr>
          <p:cNvPr id="318695" name="Group 216"/>
          <p:cNvGrpSpPr>
            <a:grpSpLocks/>
          </p:cNvGrpSpPr>
          <p:nvPr/>
        </p:nvGrpSpPr>
        <p:grpSpPr bwMode="auto">
          <a:xfrm>
            <a:off x="6537325" y="1885950"/>
            <a:ext cx="722313" cy="1198563"/>
            <a:chOff x="4118" y="1188"/>
            <a:chExt cx="455" cy="755"/>
          </a:xfrm>
        </p:grpSpPr>
        <p:sp>
          <p:nvSpPr>
            <p:cNvPr id="318532" name="AutoShape 217"/>
            <p:cNvSpPr>
              <a:spLocks noChangeArrowheads="1"/>
            </p:cNvSpPr>
            <p:nvPr/>
          </p:nvSpPr>
          <p:spPr bwMode="auto">
            <a:xfrm>
              <a:off x="4158" y="1348"/>
              <a:ext cx="349" cy="519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3" name="AutoShape 218"/>
            <p:cNvSpPr>
              <a:spLocks noChangeArrowheads="1"/>
            </p:cNvSpPr>
            <p:nvPr/>
          </p:nvSpPr>
          <p:spPr bwMode="auto">
            <a:xfrm>
              <a:off x="4176" y="1387"/>
              <a:ext cx="315" cy="438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4" name="AutoShape 219"/>
            <p:cNvSpPr>
              <a:spLocks noChangeArrowheads="1"/>
            </p:cNvSpPr>
            <p:nvPr/>
          </p:nvSpPr>
          <p:spPr bwMode="auto">
            <a:xfrm>
              <a:off x="4141" y="1312"/>
              <a:ext cx="386" cy="592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5" name="AutoShape 220"/>
            <p:cNvSpPr>
              <a:spLocks noChangeArrowheads="1"/>
            </p:cNvSpPr>
            <p:nvPr/>
          </p:nvSpPr>
          <p:spPr bwMode="auto">
            <a:xfrm>
              <a:off x="4122" y="1280"/>
              <a:ext cx="424" cy="656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6" name="Rectangle 221"/>
            <p:cNvSpPr>
              <a:spLocks noChangeArrowheads="1"/>
            </p:cNvSpPr>
            <p:nvPr/>
          </p:nvSpPr>
          <p:spPr bwMode="auto">
            <a:xfrm>
              <a:off x="4190" y="1839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7" name="Rectangle 222"/>
            <p:cNvSpPr>
              <a:spLocks noChangeArrowheads="1"/>
            </p:cNvSpPr>
            <p:nvPr/>
          </p:nvSpPr>
          <p:spPr bwMode="auto">
            <a:xfrm>
              <a:off x="4190" y="1724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8" name="Rectangle 223"/>
            <p:cNvSpPr>
              <a:spLocks noChangeArrowheads="1"/>
            </p:cNvSpPr>
            <p:nvPr/>
          </p:nvSpPr>
          <p:spPr bwMode="auto">
            <a:xfrm>
              <a:off x="4190" y="1767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39" name="Rectangle 224"/>
            <p:cNvSpPr>
              <a:spLocks noChangeArrowheads="1"/>
            </p:cNvSpPr>
            <p:nvPr/>
          </p:nvSpPr>
          <p:spPr bwMode="auto">
            <a:xfrm>
              <a:off x="4190" y="1805"/>
              <a:ext cx="212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40" name="Rectangle 225"/>
            <p:cNvSpPr>
              <a:spLocks noChangeArrowheads="1"/>
            </p:cNvSpPr>
            <p:nvPr/>
          </p:nvSpPr>
          <p:spPr bwMode="auto">
            <a:xfrm>
              <a:off x="4187" y="1374"/>
              <a:ext cx="133" cy="104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tIns="0" bIns="0">
              <a:spAutoFit/>
            </a:bodyPr>
            <a:lstStyle/>
            <a:p>
              <a:r>
                <a:rPr lang="en-US" sz="1200" b="0"/>
                <a:t>…</a:t>
              </a:r>
            </a:p>
          </p:txBody>
        </p:sp>
        <p:sp>
          <p:nvSpPr>
            <p:cNvPr id="318541" name="AutoShape 226"/>
            <p:cNvSpPr>
              <a:spLocks noChangeArrowheads="1"/>
            </p:cNvSpPr>
            <p:nvPr/>
          </p:nvSpPr>
          <p:spPr bwMode="auto">
            <a:xfrm>
              <a:off x="4193" y="1422"/>
              <a:ext cx="280" cy="365"/>
            </a:xfrm>
            <a:prstGeom prst="roundRect">
              <a:avLst>
                <a:gd name="adj" fmla="val 16667"/>
              </a:avLst>
            </a:prstGeom>
            <a:noFill/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42" name="Text Box 227"/>
            <p:cNvSpPr txBox="1">
              <a:spLocks noChangeArrowheads="1"/>
            </p:cNvSpPr>
            <p:nvPr/>
          </p:nvSpPr>
          <p:spPr bwMode="auto">
            <a:xfrm>
              <a:off x="4118" y="1188"/>
              <a:ext cx="455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dirty="0">
                  <a:solidFill>
                    <a:schemeClr val="bg2">
                      <a:lumMod val="50000"/>
                    </a:schemeClr>
                  </a:solidFill>
                </a:rPr>
                <a:t>PH</a:t>
              </a:r>
              <a:endParaRPr lang="en-US" sz="2800" b="0" dirty="0">
                <a:solidFill>
                  <a:schemeClr val="bg2">
                    <a:lumMod val="50000"/>
                  </a:schemeClr>
                </a:solidFill>
                <a:latin typeface="Symbol" pitchFamily="18" charset="2"/>
              </a:endParaRPr>
            </a:p>
          </p:txBody>
        </p:sp>
      </p:grpSp>
      <p:grpSp>
        <p:nvGrpSpPr>
          <p:cNvPr id="318696" name="Group 228"/>
          <p:cNvGrpSpPr>
            <a:grpSpLocks/>
          </p:cNvGrpSpPr>
          <p:nvPr/>
        </p:nvGrpSpPr>
        <p:grpSpPr bwMode="auto">
          <a:xfrm>
            <a:off x="4864100" y="1905000"/>
            <a:ext cx="3228975" cy="3746500"/>
            <a:chOff x="3064" y="1200"/>
            <a:chExt cx="2034" cy="2360"/>
          </a:xfrm>
        </p:grpSpPr>
        <p:sp>
          <p:nvSpPr>
            <p:cNvPr id="318530" name="AutoShape 229"/>
            <p:cNvSpPr>
              <a:spLocks noChangeArrowheads="1"/>
            </p:cNvSpPr>
            <p:nvPr/>
          </p:nvSpPr>
          <p:spPr bwMode="auto">
            <a:xfrm>
              <a:off x="3064" y="1252"/>
              <a:ext cx="1976" cy="2308"/>
            </a:xfrm>
            <a:prstGeom prst="roundRect">
              <a:avLst>
                <a:gd name="adj" fmla="val 4148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8531" name="Text Box 230"/>
            <p:cNvSpPr txBox="1">
              <a:spLocks noChangeArrowheads="1"/>
            </p:cNvSpPr>
            <p:nvPr/>
          </p:nvSpPr>
          <p:spPr bwMode="auto">
            <a:xfrm>
              <a:off x="4522" y="1200"/>
              <a:ext cx="576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n-US" sz="2800" b="0" dirty="0">
                  <a:solidFill>
                    <a:srgbClr val="FF0000"/>
                  </a:solidFill>
                </a:rPr>
                <a:t>BPP</a:t>
              </a:r>
              <a:endParaRPr lang="en-US" sz="2800" b="0" dirty="0">
                <a:solidFill>
                  <a:srgbClr val="FF0000"/>
                </a:solidFill>
                <a:latin typeface="Symbol" pitchFamily="18" charset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7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75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7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75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75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75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75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75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375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37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75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7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7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7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75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375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37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75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7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375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37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375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375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75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000"/>
                            </p:stCondLst>
                            <p:childTnLst>
                              <p:par>
                                <p:cTn id="11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3751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37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500"/>
                            </p:stCondLst>
                            <p:childTnLst>
                              <p:par>
                                <p:cTn id="12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3375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375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7000"/>
                            </p:stCondLst>
                            <p:childTnLst>
                              <p:par>
                                <p:cTn id="13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375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375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7500"/>
                            </p:stCondLst>
                            <p:childTnLst>
                              <p:par>
                                <p:cTn id="1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37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37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8000"/>
                            </p:stCondLst>
                            <p:childTnLst>
                              <p:par>
                                <p:cTn id="149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37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8500"/>
                            </p:stCondLst>
                            <p:childTnLst>
                              <p:par>
                                <p:cTn id="15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37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3375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9000"/>
                            </p:stCondLst>
                            <p:childTnLst>
                              <p:par>
                                <p:cTn id="16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9500"/>
                            </p:stCondLst>
                            <p:childTnLst>
                              <p:par>
                                <p:cTn id="16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337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3375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7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37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82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3375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3375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3375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95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337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37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2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6" dur="500"/>
                                        <p:tgtEl>
                                          <p:spTgt spid="337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20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3000"/>
                            </p:stCondLst>
                            <p:childTnLst>
                              <p:par>
                                <p:cTn id="21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13500"/>
                            </p:stCondLst>
                            <p:childTnLst>
                              <p:par>
                                <p:cTn id="22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4000"/>
                            </p:stCondLst>
                            <p:childTnLst>
                              <p:par>
                                <p:cTn id="22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23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15000"/>
                            </p:stCondLst>
                            <p:childTnLst>
                              <p:par>
                                <p:cTn id="238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15500"/>
                            </p:stCondLst>
                            <p:childTnLst>
                              <p:par>
                                <p:cTn id="24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16000"/>
                            </p:stCondLst>
                            <p:childTnLst>
                              <p:par>
                                <p:cTn id="2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0" dur="500"/>
                                        <p:tgtEl>
                                          <p:spTgt spid="337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16500"/>
                            </p:stCondLst>
                            <p:childTnLst>
                              <p:par>
                                <p:cTn id="25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7000"/>
                            </p:stCondLst>
                            <p:childTnLst>
                              <p:par>
                                <p:cTn id="25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17500"/>
                            </p:stCondLst>
                            <p:childTnLst>
                              <p:par>
                                <p:cTn id="26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18000"/>
                            </p:stCondLst>
                            <p:childTnLst>
                              <p:par>
                                <p:cTn id="26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18500"/>
                            </p:stCondLst>
                            <p:childTnLst>
                              <p:par>
                                <p:cTn id="27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19000"/>
                            </p:stCondLst>
                            <p:childTnLst>
                              <p:par>
                                <p:cTn id="27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19500"/>
                            </p:stCondLst>
                            <p:childTnLst>
                              <p:par>
                                <p:cTn id="28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6" fill="hold">
                            <p:stCondLst>
                              <p:cond delay="20000"/>
                            </p:stCondLst>
                            <p:childTnLst>
                              <p:par>
                                <p:cTn id="28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500" fill="hold"/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318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0500"/>
                            </p:stCondLst>
                            <p:childTnLst>
                              <p:par>
                                <p:cTn id="29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4" dur="500" fill="hold"/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318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5128" grpId="0"/>
      <p:bldP spid="3375130" grpId="0" animBg="1"/>
      <p:bldP spid="3375131" grpId="0" animBg="1"/>
      <p:bldP spid="3375132" grpId="0" animBg="1"/>
      <p:bldP spid="3375133" grpId="0" animBg="1"/>
      <p:bldP spid="3375134" grpId="0"/>
      <p:bldP spid="3375135" grpId="0" animBg="1"/>
      <p:bldP spid="3375136" grpId="0"/>
      <p:bldP spid="3375137" grpId="0" animBg="1"/>
      <p:bldP spid="3375138" grpId="0"/>
      <p:bldP spid="3375139" grpId="0" animBg="1"/>
      <p:bldP spid="3375140" grpId="0" animBg="1"/>
      <p:bldP spid="3375141" grpId="0" animBg="1"/>
      <p:bldP spid="3375142" grpId="0"/>
      <p:bldP spid="3375143" grpId="0" animBg="1"/>
      <p:bldP spid="3375144" grpId="0"/>
      <p:bldP spid="3375145" grpId="0" animBg="1"/>
      <p:bldP spid="3375146" grpId="0"/>
      <p:bldP spid="3375150" grpId="0"/>
      <p:bldP spid="3375151" grpId="0" animBg="1"/>
      <p:bldP spid="3375152" grpId="0"/>
      <p:bldP spid="3375153" grpId="0"/>
      <p:bldP spid="3375154" grpId="0" animBg="1"/>
      <p:bldP spid="3375155" grpId="0"/>
      <p:bldP spid="3375156" grpId="0"/>
      <p:bldP spid="3375157" grpId="0" animBg="1"/>
      <p:bldP spid="3375158" grpId="0" animBg="1"/>
      <p:bldP spid="3375159" grpId="0"/>
      <p:bldP spid="3375160" grpId="0" animBg="1"/>
      <p:bldP spid="3375161" grpId="0"/>
      <p:bldP spid="3375162" grpId="0" animBg="1"/>
      <p:bldP spid="3375163" grpId="0"/>
      <p:bldP spid="3375164" grpId="0" animBg="1"/>
      <p:bldP spid="3375165" grpId="0" animBg="1"/>
      <p:bldP spid="3375166" grpId="0"/>
      <p:bldP spid="3375167" grpId="0" animBg="1"/>
      <p:bldP spid="3375168" grpId="0" build="allAtOnce"/>
      <p:bldP spid="3375170" grpId="0"/>
      <p:bldP spid="3375259" grpId="0"/>
      <p:bldP spid="3375293" grpId="0"/>
      <p:bldP spid="3375294" grpId="0"/>
      <p:bldP spid="3375295" grpId="0"/>
      <p:bldP spid="3375307" grpId="0"/>
      <p:bldP spid="33753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4696611" y="2057400"/>
            <a:ext cx="3941064" cy="358140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“Exponential” complexity classes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many complexity classes that take up an exponential amount of </a:t>
            </a:r>
            <a:r>
              <a:rPr lang="en-US" i="1" dirty="0" smtClean="0"/>
              <a:t>time</a:t>
            </a:r>
          </a:p>
          <a:p>
            <a:r>
              <a:rPr lang="en-US" dirty="0" smtClean="0"/>
              <a:t>And only one (that we are seeing) that takes up an exponential amount of </a:t>
            </a:r>
            <a:r>
              <a:rPr lang="en-US" i="1" dirty="0" smtClean="0"/>
              <a:t>space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5900732" y="3509963"/>
            <a:ext cx="1527048" cy="10515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429000" y="4953000"/>
            <a:ext cx="1981200" cy="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3" descr="Complexity_subsets_pspace.png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2325" y="2021430"/>
            <a:ext cx="4041775" cy="36750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PSPACE is the class of problems that take up a polynomial amount of </a:t>
            </a:r>
            <a:r>
              <a:rPr lang="en-US" i="1" dirty="0" smtClean="0"/>
              <a:t>space</a:t>
            </a:r>
            <a:endParaRPr lang="en-US" dirty="0" smtClean="0"/>
          </a:p>
          <a:p>
            <a:pPr lvl="1"/>
            <a:r>
              <a:rPr lang="en-US" dirty="0" smtClean="0"/>
              <a:t>It may take polynomial time or exponential amount of time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 </a:t>
            </a:r>
            <a:r>
              <a:rPr lang="en-US" dirty="0" smtClean="0">
                <a:sym typeface="Symbol"/>
              </a:rPr>
              <a:t> PSPACE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An algorithm in P takes a polynomial number of steps</a:t>
            </a:r>
          </a:p>
          <a:p>
            <a:r>
              <a:rPr lang="en-US" dirty="0" smtClean="0"/>
              <a:t>And each step writes (at most) one symbol to the TM</a:t>
            </a:r>
          </a:p>
          <a:p>
            <a:r>
              <a:rPr lang="en-US" dirty="0" smtClean="0"/>
              <a:t>So it can never take up more than a polynomial amount of space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Exponential algorithms &amp; polynomial space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exponential algorithm can still take up a polynomial amount of space</a:t>
            </a:r>
          </a:p>
          <a:p>
            <a:r>
              <a:rPr lang="en-US" dirty="0" smtClean="0"/>
              <a:t>Consider a counter from 1 to 2</a:t>
            </a:r>
            <a:r>
              <a:rPr lang="en-US" baseline="30000" dirty="0" smtClean="0"/>
              <a:t>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Just do bit-wise addition from 000000 to 100000, reusing the space</a:t>
            </a:r>
          </a:p>
          <a:p>
            <a:pPr lvl="2"/>
            <a:r>
              <a:rPr lang="en-US" dirty="0" smtClean="0"/>
              <a:t>Here, n = 5, space = 5, steps = 32</a:t>
            </a:r>
          </a:p>
          <a:p>
            <a:pPr lvl="2"/>
            <a:r>
              <a:rPr lang="en-US" dirty="0" smtClean="0"/>
              <a:t>This algorithm uses n space and 2</a:t>
            </a:r>
            <a:r>
              <a:rPr lang="en-US" baseline="30000" dirty="0" smtClean="0"/>
              <a:t>n</a:t>
            </a:r>
            <a:r>
              <a:rPr lang="en-US" dirty="0" smtClean="0"/>
              <a:t> steps</a:t>
            </a:r>
          </a:p>
          <a:p>
            <a:r>
              <a:rPr lang="en-US" dirty="0" smtClean="0"/>
              <a:t>That being said, an exponential algorithm can also take up an exponential amount of space…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NP </a:t>
            </a:r>
            <a:r>
              <a:rPr lang="en-US" dirty="0" smtClean="0">
                <a:sym typeface="Symbol"/>
              </a:rPr>
              <a:t> PSPACE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20671-DCA3-43C9-AC89-9D73AD5B2D9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 show this, consider the following statement:</a:t>
            </a:r>
          </a:p>
          <a:p>
            <a:pPr lvl="1"/>
            <a:r>
              <a:rPr lang="en-US" dirty="0" smtClean="0"/>
              <a:t>There is an algorithm that solves SAT in polynomial space</a:t>
            </a:r>
          </a:p>
          <a:p>
            <a:pPr lvl="2"/>
            <a:r>
              <a:rPr lang="en-US" dirty="0" smtClean="0"/>
              <a:t>Go through every possibility – takes n space, and 2</a:t>
            </a:r>
            <a:r>
              <a:rPr lang="en-US" baseline="30000" dirty="0" smtClean="0"/>
              <a:t>n</a:t>
            </a:r>
            <a:r>
              <a:rPr lang="en-US" dirty="0" smtClean="0"/>
              <a:t> steps</a:t>
            </a:r>
          </a:p>
          <a:p>
            <a:pPr lvl="2"/>
            <a:r>
              <a:rPr lang="en-US" dirty="0" smtClean="0"/>
              <a:t>Reuse space, as described on the previous slide</a:t>
            </a:r>
          </a:p>
          <a:p>
            <a:pPr lvl="1"/>
            <a:r>
              <a:rPr lang="en-US" dirty="0" smtClean="0"/>
              <a:t>If any NP-complete problem is in PSPACE, then they all are</a:t>
            </a:r>
          </a:p>
          <a:p>
            <a:pPr lvl="2"/>
            <a:endParaRPr lang="en-US" dirty="0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07-np</Template>
  <TotalTime>448</TotalTime>
  <Words>1952</Words>
  <Application>Microsoft Office PowerPoint</Application>
  <PresentationFormat>On-screen Show (4:3)</PresentationFormat>
  <Paragraphs>503</Paragraphs>
  <Slides>49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Origin</vt:lpstr>
      <vt:lpstr>PSPACE and beyond</vt:lpstr>
      <vt:lpstr>PSPACE</vt:lpstr>
      <vt:lpstr>Complexity classes</vt:lpstr>
      <vt:lpstr>An aside: L and NL</vt:lpstr>
      <vt:lpstr>“Exponential” complexity classes</vt:lpstr>
      <vt:lpstr>PSPACE</vt:lpstr>
      <vt:lpstr>P  PSPACE</vt:lpstr>
      <vt:lpstr>Exponential algorithms &amp; polynomial space</vt:lpstr>
      <vt:lpstr>NP  PSPACE</vt:lpstr>
      <vt:lpstr>NPSPACE = PSPACE</vt:lpstr>
      <vt:lpstr>PSPACE-complete</vt:lpstr>
      <vt:lpstr>PSPACE-complete</vt:lpstr>
      <vt:lpstr>PSPACE-complete vs. NP-complete</vt:lpstr>
      <vt:lpstr>Competitive facility location</vt:lpstr>
      <vt:lpstr>Competitive facility location</vt:lpstr>
      <vt:lpstr>Planning</vt:lpstr>
      <vt:lpstr>QSAT</vt:lpstr>
      <vt:lpstr>QSAT solver, part 1 (for )</vt:lpstr>
      <vt:lpstr>QSAT solver, part 2 (for )</vt:lpstr>
      <vt:lpstr>Time usage</vt:lpstr>
      <vt:lpstr>Space usage</vt:lpstr>
      <vt:lpstr>Competitive facility location</vt:lpstr>
      <vt:lpstr>Tic-tac-toe</vt:lpstr>
      <vt:lpstr>m,n,k-game</vt:lpstr>
      <vt:lpstr>EXPTIME</vt:lpstr>
      <vt:lpstr>EXPTIME</vt:lpstr>
      <vt:lpstr>EXPTIME-complete example</vt:lpstr>
      <vt:lpstr>EXPTIME-complete vs. NP-complete</vt:lpstr>
      <vt:lpstr>EXPSPACE</vt:lpstr>
      <vt:lpstr>EXPSPACE</vt:lpstr>
      <vt:lpstr>EXPSPACE-complete example</vt:lpstr>
      <vt:lpstr>Game Complexity</vt:lpstr>
      <vt:lpstr>Known to be NP-complete</vt:lpstr>
      <vt:lpstr>Known to be in PSPACE…</vt:lpstr>
      <vt:lpstr>Known to be PSPACE-complete</vt:lpstr>
      <vt:lpstr>Known to be in EXPTIME…</vt:lpstr>
      <vt:lpstr>Known to be EXPTIME-complete</vt:lpstr>
      <vt:lpstr>Complexity Zoo (courtesy of Gabe Robins)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PSPACE and beyond</dc:title>
  <dc:creator>aaron</dc:creator>
  <cp:lastModifiedBy>Mark Floryan</cp:lastModifiedBy>
  <cp:revision>28</cp:revision>
  <dcterms:created xsi:type="dcterms:W3CDTF">2010-11-29T00:03:17Z</dcterms:created>
  <dcterms:modified xsi:type="dcterms:W3CDTF">2014-01-03T19:06:33Z</dcterms:modified>
</cp:coreProperties>
</file>